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7" r:id="rId2"/>
  </p:sldMasterIdLst>
  <p:notesMasterIdLst>
    <p:notesMasterId r:id="rId30"/>
  </p:notesMasterIdLst>
  <p:handoutMasterIdLst>
    <p:handoutMasterId r:id="rId31"/>
  </p:handoutMasterIdLst>
  <p:sldIdLst>
    <p:sldId id="291" r:id="rId3"/>
    <p:sldId id="304" r:id="rId4"/>
    <p:sldId id="305" r:id="rId5"/>
    <p:sldId id="306" r:id="rId6"/>
    <p:sldId id="307" r:id="rId7"/>
    <p:sldId id="320" r:id="rId8"/>
    <p:sldId id="308" r:id="rId9"/>
    <p:sldId id="319" r:id="rId10"/>
    <p:sldId id="328" r:id="rId11"/>
    <p:sldId id="314" r:id="rId12"/>
    <p:sldId id="309" r:id="rId13"/>
    <p:sldId id="315" r:id="rId14"/>
    <p:sldId id="317" r:id="rId15"/>
    <p:sldId id="318" r:id="rId16"/>
    <p:sldId id="321" r:id="rId17"/>
    <p:sldId id="334" r:id="rId18"/>
    <p:sldId id="322" r:id="rId19"/>
    <p:sldId id="323" r:id="rId20"/>
    <p:sldId id="311" r:id="rId21"/>
    <p:sldId id="324" r:id="rId22"/>
    <p:sldId id="325" r:id="rId23"/>
    <p:sldId id="326" r:id="rId24"/>
    <p:sldId id="327" r:id="rId25"/>
    <p:sldId id="331" r:id="rId26"/>
    <p:sldId id="332" r:id="rId27"/>
    <p:sldId id="333" r:id="rId28"/>
    <p:sldId id="330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D5EE"/>
    <a:srgbClr val="008BF2"/>
    <a:srgbClr val="93F2FF"/>
    <a:srgbClr val="0096FF"/>
    <a:srgbClr val="FFD5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8640"/>
    <p:restoredTop sz="94656"/>
  </p:normalViewPr>
  <p:slideViewPr>
    <p:cSldViewPr snapToGrid="0" snapToObjects="1">
      <p:cViewPr varScale="1">
        <p:scale>
          <a:sx n="50" d="100"/>
          <a:sy n="50" d="100"/>
        </p:scale>
        <p:origin x="486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48ADC3B-39A3-4C36-A983-178A2342B31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43539B-2833-4903-B2C9-50197FA7423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70988B-2165-4B9F-8B11-B947DE32D8B0}" type="datetimeFigureOut">
              <a:rPr lang="en-US"/>
              <a:pPr/>
              <a:t>12/13/2020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C8AA5E-CB76-496D-9A87-34E9354DAB7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6382BE-A856-4047-AA31-6C48E76CAB7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7D5C47-6D78-4095-AD2B-D6B9AB7EBDF1}" type="slidenum">
              <a:rPr/>
              <a:pPr/>
              <a:t>‹N›</a:t>
            </a:fld>
            <a:endParaRPr lang="en-US"/>
          </a:p>
        </p:txBody>
      </p:sp>
      <p:sp>
        <p:nvSpPr>
          <p:cNvPr id="6" name="Segnaposto intestazione 1">
            <a:extLst>
              <a:ext uri="{FF2B5EF4-FFF2-40B4-BE49-F238E27FC236}">
                <a16:creationId xmlns:a16="http://schemas.microsoft.com/office/drawing/2014/main" id="{959BC015-A3BC-49C7-94FD-FABE5714C194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" name="Segnaposto data 2">
            <a:extLst>
              <a:ext uri="{FF2B5EF4-FFF2-40B4-BE49-F238E27FC236}">
                <a16:creationId xmlns:a16="http://schemas.microsoft.com/office/drawing/2014/main" id="{E90E2A84-9E24-479D-B3E8-BA927B46751B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9AAE04D-E99C-4A54-B690-9CDD37DB2B46}" type="datetime1">
              <a:rPr lang="it-IT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13/12/2020</a:t>
            </a:fld>
            <a:endParaRPr lang="it-IT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8" name="Segnaposto piè di pagina 3">
            <a:extLst>
              <a:ext uri="{FF2B5EF4-FFF2-40B4-BE49-F238E27FC236}">
                <a16:creationId xmlns:a16="http://schemas.microsoft.com/office/drawing/2014/main" id="{0417D142-F6C0-43D1-81CA-A42AF8101139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9" name="Segnaposto numero diapositiva 4">
            <a:extLst>
              <a:ext uri="{FF2B5EF4-FFF2-40B4-BE49-F238E27FC236}">
                <a16:creationId xmlns:a16="http://schemas.microsoft.com/office/drawing/2014/main" id="{7A5EBD2B-A027-42D1-986C-8646641AA225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760509C-B33C-452E-8593-999663978A26}" type="slidenum">
              <a:rPr/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‹N›</a:t>
            </a:fld>
            <a:endParaRPr lang="it-IT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742805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intestazione 1">
            <a:extLst>
              <a:ext uri="{FF2B5EF4-FFF2-40B4-BE49-F238E27FC236}">
                <a16:creationId xmlns:a16="http://schemas.microsoft.com/office/drawing/2014/main" id="{7D21C51F-4C09-42E4-AF65-84E671493179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it-IT"/>
          </a:p>
        </p:txBody>
      </p:sp>
      <p:sp>
        <p:nvSpPr>
          <p:cNvPr id="9" name="Segnaposto data 2">
            <a:extLst>
              <a:ext uri="{FF2B5EF4-FFF2-40B4-BE49-F238E27FC236}">
                <a16:creationId xmlns:a16="http://schemas.microsoft.com/office/drawing/2014/main" id="{C1796503-4281-4DE5-9210-FFED4D44671A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1BE6826E-F8D7-485A-AF83-7A5C6178EDEE}" type="datetime1">
              <a:rPr lang="it-IT"/>
              <a:pPr lvl="0"/>
              <a:t>13/12/2020</a:t>
            </a:fld>
            <a:endParaRPr lang="it-IT"/>
          </a:p>
        </p:txBody>
      </p:sp>
      <p:sp>
        <p:nvSpPr>
          <p:cNvPr id="10" name="Segnaposto immagine diapositiva 3">
            <a:extLst>
              <a:ext uri="{FF2B5EF4-FFF2-40B4-BE49-F238E27FC236}">
                <a16:creationId xmlns:a16="http://schemas.microsoft.com/office/drawing/2014/main" id="{4A18D9E7-BCC3-4198-B74C-548D2F625E0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099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11" name="Segnaposto note 4">
            <a:extLst>
              <a:ext uri="{FF2B5EF4-FFF2-40B4-BE49-F238E27FC236}">
                <a16:creationId xmlns:a16="http://schemas.microsoft.com/office/drawing/2014/main" id="{602C553C-A6E4-4F24-B237-6234F8252160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2" name="Segnaposto piè di pagina 5">
            <a:extLst>
              <a:ext uri="{FF2B5EF4-FFF2-40B4-BE49-F238E27FC236}">
                <a16:creationId xmlns:a16="http://schemas.microsoft.com/office/drawing/2014/main" id="{C4DCE160-4074-4F0B-962C-093FEA00F93E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it-IT"/>
          </a:p>
        </p:txBody>
      </p:sp>
      <p:sp>
        <p:nvSpPr>
          <p:cNvPr id="13" name="Segnaposto numero diapositiva 6">
            <a:extLst>
              <a:ext uri="{FF2B5EF4-FFF2-40B4-BE49-F238E27FC236}">
                <a16:creationId xmlns:a16="http://schemas.microsoft.com/office/drawing/2014/main" id="{0D61F5C0-D0D2-43F5-A0C2-5884861552C1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438A2311-2B36-4178-BEA7-49044B1D35A4}" type="slidenum">
              <a:rPr/>
              <a:pPr lvl="0"/>
              <a:t>‹N›</a:t>
            </a:fld>
            <a:endParaRPr lang="it-IT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C473B8-7508-4E35-AAB9-78C486731495}" type="datetimeFigureOut">
              <a:rPr lang="en-US"/>
              <a:pPr/>
              <a:t>12/13/2020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6274B8-4B2C-4E61-AE56-F1C78E69F5FE}" type="slidenum">
              <a:rPr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273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it-IT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it-IT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it-IT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it-IT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it-IT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412C2A70-8F0B-4BD6-B6AB-6D484E1A3B7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0E4EE508-1875-4675-B3BC-401C86892C0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236091C-B10B-4861-ACBB-CA153774EC45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48CF4EF-5F80-4B9E-9372-28044B78B601}" type="slidenum"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0CF16722-B5E7-4EA0-8B4F-730EC6FB710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F1368CA8-73DD-48C6-821B-7708BD7DBB1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800" y="4400549"/>
            <a:ext cx="5486400" cy="3600450"/>
          </a:xfrm>
          <a:noFill/>
          <a:ln>
            <a:noFill/>
          </a:ln>
        </p:spPr>
        <p:txBody>
          <a:bodyPr wrap="square" anchor="t" anchorCtr="0" compatLnSpc="1">
            <a:noAutofit/>
          </a:bodyPr>
          <a:lstStyle/>
          <a:p>
            <a:endParaRPr lang="en-US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FF6F14A-8F65-46CD-8671-D752C730AEF6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EDA4093-8607-44ED-A795-CC0362AA08DD}" type="slidenum">
              <a:rPr/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10</a:t>
            </a:fld>
            <a:endParaRPr lang="it-IT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644802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A5E55D45-C8DA-499E-82DD-1CB4EF46FD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061E2369-5608-40A5-B38C-3DA2A9A840F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800" y="4400549"/>
            <a:ext cx="5486400" cy="3600450"/>
          </a:xfrm>
          <a:noFill/>
          <a:ln>
            <a:noFill/>
          </a:ln>
        </p:spPr>
        <p:txBody>
          <a:bodyPr wrap="square" anchor="t" anchorCtr="0" compatLnSpc="1">
            <a:noAutofit/>
          </a:bodyPr>
          <a:lstStyle/>
          <a:p>
            <a:endParaRPr lang="en-US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31E9DC0-3369-49AD-BC2B-24DD80B696AA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358AD79-C214-4BAB-BD65-896F5100342D}" type="slidenum">
              <a:rPr/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11</a:t>
            </a:fld>
            <a:endParaRPr lang="it-IT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053032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585FEF80-5A89-4834-A093-67A6FB14D9E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31F5230E-E041-49FD-AAC5-0A5082C947A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800" y="4400549"/>
            <a:ext cx="5486400" cy="3600450"/>
          </a:xfrm>
          <a:noFill/>
          <a:ln>
            <a:noFill/>
          </a:ln>
        </p:spPr>
        <p:txBody>
          <a:bodyPr wrap="square" anchor="t" anchorCtr="0" compatLnSpc="1">
            <a:noAutofit/>
          </a:bodyPr>
          <a:lstStyle/>
          <a:p>
            <a:endParaRPr lang="en-US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770FDDF-4B21-4E7B-9BC3-77C3C60A86D6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0BBD126-0121-46B5-91BB-81E90FF7B740}" type="slidenum">
              <a:rPr/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12</a:t>
            </a:fld>
            <a:endParaRPr lang="it-IT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777709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B2524D99-0641-4F64-99F0-F96D7141118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1780E7A7-40A8-41A0-B1EA-43BB592A6B5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800" y="4400549"/>
            <a:ext cx="5486400" cy="3600450"/>
          </a:xfrm>
          <a:noFill/>
          <a:ln>
            <a:noFill/>
          </a:ln>
        </p:spPr>
        <p:txBody>
          <a:bodyPr wrap="square" anchor="t" anchorCtr="0" compatLnSpc="1">
            <a:noAutofit/>
          </a:bodyPr>
          <a:lstStyle/>
          <a:p>
            <a:endParaRPr lang="en-US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D46D05D-3756-47BF-B05C-6CCE1B92D261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5541DB6-02E9-4FEC-B73E-ED0C694C959B}" type="slidenum">
              <a:rPr/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13</a:t>
            </a:fld>
            <a:endParaRPr lang="it-IT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68316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74532653-F5B0-47CD-82C6-96CB1BC350D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09189542-3AD5-4DB7-89D4-40FB2A10DC0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800" y="4400549"/>
            <a:ext cx="5486400" cy="3600450"/>
          </a:xfrm>
          <a:noFill/>
          <a:ln>
            <a:noFill/>
          </a:ln>
        </p:spPr>
        <p:txBody>
          <a:bodyPr wrap="square" anchor="t" anchorCtr="0" compatLnSpc="1">
            <a:noAutofit/>
          </a:bodyPr>
          <a:lstStyle/>
          <a:p>
            <a:endParaRPr lang="en-US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33A4213-ADDE-40AE-805F-4B2E6D8D44DB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00BC1C0-5642-4B35-A9B3-48C91F6A25F3}" type="slidenum">
              <a:rPr/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14</a:t>
            </a:fld>
            <a:endParaRPr lang="it-IT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591386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74532653-F5B0-47CD-82C6-96CB1BC350D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09189542-3AD5-4DB7-89D4-40FB2A10DC0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800" y="4400549"/>
            <a:ext cx="5486400" cy="3600450"/>
          </a:xfrm>
          <a:noFill/>
          <a:ln>
            <a:noFill/>
          </a:ln>
        </p:spPr>
        <p:txBody>
          <a:bodyPr wrap="square" anchor="t" anchorCtr="0" compatLnSpc="1">
            <a:noAutofit/>
          </a:bodyPr>
          <a:lstStyle/>
          <a:p>
            <a:endParaRPr lang="en-US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33A4213-ADDE-40AE-805F-4B2E6D8D44DB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00BC1C0-5642-4B35-A9B3-48C91F6A25F3}" type="slidenum">
              <a:rPr/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15</a:t>
            </a:fld>
            <a:endParaRPr lang="it-IT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28675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74532653-F5B0-47CD-82C6-96CB1BC350D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09189542-3AD5-4DB7-89D4-40FB2A10DC0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800" y="4400549"/>
            <a:ext cx="5486400" cy="3600450"/>
          </a:xfrm>
          <a:noFill/>
          <a:ln>
            <a:noFill/>
          </a:ln>
        </p:spPr>
        <p:txBody>
          <a:bodyPr wrap="square" anchor="t" anchorCtr="0" compatLnSpc="1">
            <a:noAutofit/>
          </a:bodyPr>
          <a:lstStyle/>
          <a:p>
            <a:endParaRPr lang="en-US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33A4213-ADDE-40AE-805F-4B2E6D8D44DB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00BC1C0-5642-4B35-A9B3-48C91F6A25F3}" type="slidenum">
              <a:rPr/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16</a:t>
            </a:fld>
            <a:endParaRPr lang="it-IT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03124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74532653-F5B0-47CD-82C6-96CB1BC350D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09189542-3AD5-4DB7-89D4-40FB2A10DC0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800" y="4400549"/>
            <a:ext cx="5486400" cy="3600450"/>
          </a:xfrm>
          <a:noFill/>
          <a:ln>
            <a:noFill/>
          </a:ln>
        </p:spPr>
        <p:txBody>
          <a:bodyPr wrap="square" anchor="t" anchorCtr="0" compatLnSpc="1">
            <a:noAutofit/>
          </a:bodyPr>
          <a:lstStyle/>
          <a:p>
            <a:endParaRPr lang="en-US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33A4213-ADDE-40AE-805F-4B2E6D8D44DB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00BC1C0-5642-4B35-A9B3-48C91F6A25F3}" type="slidenum">
              <a:rPr/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17</a:t>
            </a:fld>
            <a:endParaRPr lang="it-IT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636856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74532653-F5B0-47CD-82C6-96CB1BC350D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09189542-3AD5-4DB7-89D4-40FB2A10DC0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800" y="4400549"/>
            <a:ext cx="5486400" cy="3600450"/>
          </a:xfrm>
          <a:noFill/>
          <a:ln>
            <a:noFill/>
          </a:ln>
        </p:spPr>
        <p:txBody>
          <a:bodyPr wrap="square" anchor="t" anchorCtr="0" compatLnSpc="1">
            <a:noAutofit/>
          </a:bodyPr>
          <a:lstStyle/>
          <a:p>
            <a:endParaRPr lang="en-US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33A4213-ADDE-40AE-805F-4B2E6D8D44DB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00BC1C0-5642-4B35-A9B3-48C91F6A25F3}" type="slidenum">
              <a:rPr/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18</a:t>
            </a:fld>
            <a:endParaRPr lang="it-IT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101430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9C6B1952-6AFD-459B-8992-4BA4ACD8F4E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E802F975-626D-483D-A83E-770EA00F274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800" y="4400549"/>
            <a:ext cx="5486400" cy="3600450"/>
          </a:xfrm>
          <a:noFill/>
          <a:ln>
            <a:noFill/>
          </a:ln>
        </p:spPr>
        <p:txBody>
          <a:bodyPr wrap="square" anchor="t" anchorCtr="0" compatLnSpc="1">
            <a:noAutofit/>
          </a:bodyPr>
          <a:lstStyle/>
          <a:p>
            <a:endParaRPr lang="en-US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70495ED-F7C1-42B1-95C3-E182FF9615FC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9E07761-FE34-42B2-A185-104E0A8A2013}" type="slidenum">
              <a:rPr/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19</a:t>
            </a:fld>
            <a:endParaRPr lang="it-IT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084775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30B3E74-C583-4DB3-8183-1D427C3EE3E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FB79D70A-22B8-4FCB-AEA1-C24C7A4C894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8AE6FCE-439F-40B0-A5AC-F39ECC749EB2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BE23B23-D278-40A3-9CB4-A922D0BA5659}" type="slidenum"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74532653-F5B0-47CD-82C6-96CB1BC350D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09189542-3AD5-4DB7-89D4-40FB2A10DC0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800" y="4400549"/>
            <a:ext cx="5486400" cy="3600450"/>
          </a:xfrm>
          <a:noFill/>
          <a:ln>
            <a:noFill/>
          </a:ln>
        </p:spPr>
        <p:txBody>
          <a:bodyPr wrap="square" anchor="t" anchorCtr="0" compatLnSpc="1">
            <a:noAutofit/>
          </a:bodyPr>
          <a:lstStyle/>
          <a:p>
            <a:endParaRPr lang="en-US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33A4213-ADDE-40AE-805F-4B2E6D8D44DB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00BC1C0-5642-4B35-A9B3-48C91F6A25F3}" type="slidenum">
              <a:rPr/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20</a:t>
            </a:fld>
            <a:endParaRPr lang="it-IT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777140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74532653-F5B0-47CD-82C6-96CB1BC350D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09189542-3AD5-4DB7-89D4-40FB2A10DC0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800" y="4400549"/>
            <a:ext cx="5486400" cy="3600450"/>
          </a:xfrm>
          <a:noFill/>
          <a:ln>
            <a:noFill/>
          </a:ln>
        </p:spPr>
        <p:txBody>
          <a:bodyPr wrap="square" anchor="t" anchorCtr="0" compatLnSpc="1">
            <a:noAutofit/>
          </a:bodyPr>
          <a:lstStyle/>
          <a:p>
            <a:endParaRPr lang="en-US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33A4213-ADDE-40AE-805F-4B2E6D8D44DB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00BC1C0-5642-4B35-A9B3-48C91F6A25F3}" type="slidenum">
              <a:rPr/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21</a:t>
            </a:fld>
            <a:endParaRPr lang="it-IT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5782090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74532653-F5B0-47CD-82C6-96CB1BC350D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09189542-3AD5-4DB7-89D4-40FB2A10DC0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800" y="4400549"/>
            <a:ext cx="5486400" cy="3600450"/>
          </a:xfrm>
          <a:noFill/>
          <a:ln>
            <a:noFill/>
          </a:ln>
        </p:spPr>
        <p:txBody>
          <a:bodyPr wrap="square" anchor="t" anchorCtr="0" compatLnSpc="1">
            <a:noAutofit/>
          </a:bodyPr>
          <a:lstStyle/>
          <a:p>
            <a:endParaRPr lang="en-US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33A4213-ADDE-40AE-805F-4B2E6D8D44DB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00BC1C0-5642-4B35-A9B3-48C91F6A25F3}" type="slidenum">
              <a:rPr/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22</a:t>
            </a:fld>
            <a:endParaRPr lang="it-IT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7245903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74532653-F5B0-47CD-82C6-96CB1BC350D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09189542-3AD5-4DB7-89D4-40FB2A10DC0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800" y="4400549"/>
            <a:ext cx="5486400" cy="3600450"/>
          </a:xfrm>
          <a:noFill/>
          <a:ln>
            <a:noFill/>
          </a:ln>
        </p:spPr>
        <p:txBody>
          <a:bodyPr wrap="square" anchor="t" anchorCtr="0" compatLnSpc="1">
            <a:noAutofit/>
          </a:bodyPr>
          <a:lstStyle/>
          <a:p>
            <a:endParaRPr lang="en-US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33A4213-ADDE-40AE-805F-4B2E6D8D44DB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00BC1C0-5642-4B35-A9B3-48C91F6A25F3}" type="slidenum">
              <a:rPr/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23</a:t>
            </a:fld>
            <a:endParaRPr lang="it-IT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337030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74532653-F5B0-47CD-82C6-96CB1BC350D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09189542-3AD5-4DB7-89D4-40FB2A10DC0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800" y="4400549"/>
            <a:ext cx="5486400" cy="3600450"/>
          </a:xfrm>
          <a:noFill/>
          <a:ln>
            <a:noFill/>
          </a:ln>
        </p:spPr>
        <p:txBody>
          <a:bodyPr wrap="square" anchor="t" anchorCtr="0" compatLnSpc="1">
            <a:noAutofit/>
          </a:bodyPr>
          <a:lstStyle/>
          <a:p>
            <a:endParaRPr lang="en-US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33A4213-ADDE-40AE-805F-4B2E6D8D44DB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00BC1C0-5642-4B35-A9B3-48C91F6A25F3}" type="slidenum">
              <a:rPr/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24</a:t>
            </a:fld>
            <a:endParaRPr lang="it-IT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0182855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74532653-F5B0-47CD-82C6-96CB1BC350D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09189542-3AD5-4DB7-89D4-40FB2A10DC0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800" y="4400549"/>
            <a:ext cx="5486400" cy="3600450"/>
          </a:xfrm>
          <a:noFill/>
          <a:ln>
            <a:noFill/>
          </a:ln>
        </p:spPr>
        <p:txBody>
          <a:bodyPr wrap="square" anchor="t" anchorCtr="0" compatLnSpc="1">
            <a:noAutofit/>
          </a:bodyPr>
          <a:lstStyle/>
          <a:p>
            <a:endParaRPr lang="en-US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33A4213-ADDE-40AE-805F-4B2E6D8D44DB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00BC1C0-5642-4B35-A9B3-48C91F6A25F3}" type="slidenum">
              <a:rPr/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25</a:t>
            </a:fld>
            <a:endParaRPr lang="it-IT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5424455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74532653-F5B0-47CD-82C6-96CB1BC350D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09189542-3AD5-4DB7-89D4-40FB2A10DC0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800" y="4400549"/>
            <a:ext cx="5486400" cy="3600450"/>
          </a:xfrm>
          <a:noFill/>
          <a:ln>
            <a:noFill/>
          </a:ln>
        </p:spPr>
        <p:txBody>
          <a:bodyPr wrap="square" anchor="t" anchorCtr="0" compatLnSpc="1">
            <a:noAutofit/>
          </a:bodyPr>
          <a:lstStyle/>
          <a:p>
            <a:endParaRPr lang="en-US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33A4213-ADDE-40AE-805F-4B2E6D8D44DB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00BC1C0-5642-4B35-A9B3-48C91F6A25F3}" type="slidenum">
              <a:rPr/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26</a:t>
            </a:fld>
            <a:endParaRPr lang="it-IT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9606492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74532653-F5B0-47CD-82C6-96CB1BC350D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09189542-3AD5-4DB7-89D4-40FB2A10DC0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800" y="4400549"/>
            <a:ext cx="5486400" cy="3600450"/>
          </a:xfrm>
          <a:noFill/>
          <a:ln>
            <a:noFill/>
          </a:ln>
        </p:spPr>
        <p:txBody>
          <a:bodyPr wrap="square" anchor="t" anchorCtr="0" compatLnSpc="1">
            <a:noAutofit/>
          </a:bodyPr>
          <a:lstStyle/>
          <a:p>
            <a:endParaRPr lang="en-US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33A4213-ADDE-40AE-805F-4B2E6D8D44DB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00BC1C0-5642-4B35-A9B3-48C91F6A25F3}" type="slidenum">
              <a:rPr/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27</a:t>
            </a:fld>
            <a:endParaRPr lang="it-IT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449728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9F7C2920-CD4C-43A3-949F-9C4F39C07E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F8EE2532-D321-4A5B-9328-2E930653FE0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ABFB140-FFB0-4D8D-B54C-3148665049A4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5AE5B6B-2507-42D7-8D2E-7093B15A1F0E}" type="slidenum"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3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A6720C3D-0045-46BF-ABF8-44E9DF25757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44AE1F79-B006-40EE-AE5D-931D259D0FE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7CA0D48-9FFA-4913-8FD1-07871192DAFE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48ACEA0-A5CC-49EB-8C50-84A497D64AE5}" type="slidenum"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4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01C1A304-9EF9-46C8-BB6E-C94FB85D6D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4E0AD089-DC7C-4CFE-B3E7-7812F4EDDC7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22A3844-7DC4-48A0-8B0C-3E1DD0E4F365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E4903A5-AB08-40DB-82CC-CD7461332C17}" type="slidenum"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5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776819A2-19A6-4FD3-BCEB-94233462895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4D460DF7-380B-4FD3-BC7C-51418F09A08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800" y="4400549"/>
            <a:ext cx="5486400" cy="3600450"/>
          </a:xfrm>
          <a:noFill/>
          <a:ln>
            <a:noFill/>
          </a:ln>
        </p:spPr>
        <p:txBody>
          <a:bodyPr wrap="square" anchor="t" anchorCtr="0" compatLnSpc="1">
            <a:noAutofit/>
          </a:bodyPr>
          <a:lstStyle/>
          <a:p>
            <a:endParaRPr lang="en-US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35CDFEB-A5D8-4F26-879C-9A2F55A0CC42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5945523-1ED9-41EC-A08B-DBC429C1D02B}" type="slidenum">
              <a:rPr/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6</a:t>
            </a:fld>
            <a:endParaRPr lang="it-IT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182974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92831433-62E6-4383-81CA-0928E8488E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E7E1D315-90DA-4CEE-91CB-1C43D6FA12E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800" y="4400549"/>
            <a:ext cx="5486400" cy="3600450"/>
          </a:xfrm>
          <a:noFill/>
          <a:ln>
            <a:noFill/>
          </a:ln>
        </p:spPr>
        <p:txBody>
          <a:bodyPr wrap="square" anchor="t" anchorCtr="0" compatLnSpc="1">
            <a:noAutofit/>
          </a:bodyPr>
          <a:lstStyle/>
          <a:p>
            <a:endParaRPr lang="en-US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187221B-3AA9-41A9-B175-18E2101164C7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06B15AF-F1B2-4BAE-B524-3667AA24CC60}" type="slidenum">
              <a:rPr/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7</a:t>
            </a:fld>
            <a:endParaRPr lang="it-IT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60465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30E68A61-9475-44A4-8951-EBFA58A721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E21958B5-CA7B-4435-8040-8DDD72644E1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800" y="4400549"/>
            <a:ext cx="5486400" cy="3600450"/>
          </a:xfrm>
          <a:noFill/>
          <a:ln>
            <a:noFill/>
          </a:ln>
        </p:spPr>
        <p:txBody>
          <a:bodyPr wrap="square" anchor="t" anchorCtr="0" compatLnSpc="1">
            <a:noAutofit/>
          </a:bodyPr>
          <a:lstStyle/>
          <a:p>
            <a:endParaRPr lang="en-US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12C53EC-0D9E-4AF0-B7EC-4169A359BDF1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7269CB7-5FD2-417D-B05D-307361FD8625}" type="slidenum">
              <a:rPr/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8</a:t>
            </a:fld>
            <a:endParaRPr lang="it-IT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85119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30E68A61-9475-44A4-8951-EBFA58A721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E21958B5-CA7B-4435-8040-8DDD72644E1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800" y="4400549"/>
            <a:ext cx="5486400" cy="3600450"/>
          </a:xfrm>
          <a:noFill/>
          <a:ln>
            <a:noFill/>
          </a:ln>
        </p:spPr>
        <p:txBody>
          <a:bodyPr wrap="square" anchor="t" anchorCtr="0" compatLnSpc="1">
            <a:noAutofit/>
          </a:bodyPr>
          <a:lstStyle/>
          <a:p>
            <a:endParaRPr lang="en-US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12C53EC-0D9E-4AF0-B7EC-4169A359BDF1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7269CB7-5FD2-417D-B05D-307361FD8625}" type="slidenum">
              <a:rPr/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9</a:t>
            </a:fld>
            <a:endParaRPr lang="it-IT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226000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B59C4B7-9EB9-45FE-BE47-2F4755037F2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898648" y="813816"/>
            <a:ext cx="6400800" cy="640080"/>
          </a:xfrm>
        </p:spPr>
        <p:txBody>
          <a:bodyPr anchorCtr="1"/>
          <a:lstStyle>
            <a:lvl1pPr algn="ctr">
              <a:defRPr sz="2400">
                <a:solidFill>
                  <a:srgbClr val="FFFFFF"/>
                </a:solidFill>
              </a:defRPr>
            </a:lvl1pPr>
          </a:lstStyle>
          <a:p>
            <a:pPr lvl="0"/>
            <a:r>
              <a:rPr lang="it-IT"/>
              <a:t>Aggiungere il testo</a:t>
            </a:r>
          </a:p>
        </p:txBody>
      </p:sp>
      <p:sp>
        <p:nvSpPr>
          <p:cNvPr id="3" name="Segnaposto testo 5">
            <a:extLst>
              <a:ext uri="{FF2B5EF4-FFF2-40B4-BE49-F238E27FC236}">
                <a16:creationId xmlns:a16="http://schemas.microsoft.com/office/drawing/2014/main" id="{8306A42E-0879-482C-ADF8-20B48F7371B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441448" y="1655064"/>
            <a:ext cx="7315200" cy="1143000"/>
          </a:xfrm>
        </p:spPr>
        <p:txBody>
          <a:bodyPr anchorCtr="1"/>
          <a:lstStyle>
            <a:lvl1pPr algn="ctr">
              <a:defRPr sz="8000">
                <a:solidFill>
                  <a:srgbClr val="FFFFFF"/>
                </a:solidFill>
                <a:latin typeface="Kristen ITC"/>
              </a:defRPr>
            </a:lvl1pPr>
          </a:lstStyle>
          <a:p>
            <a:pPr lvl="0"/>
            <a:r>
              <a:rPr lang="it-IT"/>
              <a:t>Aggiungere il testo</a:t>
            </a:r>
          </a:p>
        </p:txBody>
      </p:sp>
      <p:sp>
        <p:nvSpPr>
          <p:cNvPr id="4" name="Segnaposto testo 7">
            <a:extLst>
              <a:ext uri="{FF2B5EF4-FFF2-40B4-BE49-F238E27FC236}">
                <a16:creationId xmlns:a16="http://schemas.microsoft.com/office/drawing/2014/main" id="{97FBEEBC-4B06-4B0A-9648-1AE70C0E94F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898648" y="3027706"/>
            <a:ext cx="6858000" cy="640080"/>
          </a:xfrm>
        </p:spPr>
        <p:txBody>
          <a:bodyPr anchorCtr="1"/>
          <a:lstStyle>
            <a:lvl1pPr algn="ctr">
              <a:defRPr sz="2400">
                <a:solidFill>
                  <a:srgbClr val="FFFFFF"/>
                </a:solidFill>
                <a:latin typeface="Kristen ITC"/>
              </a:defRPr>
            </a:lvl1pPr>
          </a:lstStyle>
          <a:p>
            <a:pPr lvl="0"/>
            <a:r>
              <a:rPr lang="it-IT"/>
              <a:t>Aggiungere il testo</a:t>
            </a:r>
          </a:p>
        </p:txBody>
      </p:sp>
    </p:spTree>
    <p:extLst>
      <p:ext uri="{BB962C8B-B14F-4D97-AF65-F5344CB8AC3E}">
        <p14:creationId xmlns:p14="http://schemas.microsoft.com/office/powerpoint/2010/main" val="3017339983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CF087A1-9868-48DB-A2C2-A270CB6A4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8D461CD-9EC3-4FB7-AFE5-3424C09F23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2A5C297-DC6F-4838-A1AB-76E4119A9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A5BB0-AE3A-403D-A8D2-3AA2612709FD}" type="datetimeFigureOut">
              <a:rPr lang="it-IT" smtClean="0"/>
              <a:t>13/12/2020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C28A1E9-6EBE-4200-9DC3-F2B4A592B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96DF052-2A6C-4914-98D8-FBF92F5FD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77892-D325-4481-8B24-036D820F7CC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16224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867E09F-46FE-4AEF-8D2C-4EE99B5CF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85F4174-B3FD-4C0F-B170-CA15CE0FE7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0D0DDFE-6A42-4916-AA9E-CCD66653F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A5BB0-AE3A-403D-A8D2-3AA2612709FD}" type="datetimeFigureOut">
              <a:rPr lang="it-IT" smtClean="0"/>
              <a:t>13/12/2020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3CF82B0-4247-4E4B-B7BB-4CFE4DF8B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51CDF82-8FFE-4C51-8EA0-DAC78EA79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77892-D325-4481-8B24-036D820F7CC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087046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38E0BDD-127B-4121-BE00-521D5B310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4F4C901-D2E1-4746-9340-8CFFAF36F4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6FF311C-740F-4923-A4E5-83DE6A12BA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A2AEFE2-75C7-466B-96FF-7E16B906D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A5BB0-AE3A-403D-A8D2-3AA2612709FD}" type="datetimeFigureOut">
              <a:rPr lang="it-IT" smtClean="0"/>
              <a:t>13/12/2020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7BC078E-0B91-4470-A0EC-18CA07C0B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C70A8F1-FBEB-46D8-A5DD-F16D4A64A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77892-D325-4481-8B24-036D820F7CC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172483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4AEA86B-EFFF-4CC5-B056-07190E10B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482A3CD-9775-4E9C-B181-8CF357E2D1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8180842-99AA-43C4-AF18-DF0507EB28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FD4CC704-1B6C-48B3-9220-71E3A164F6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4CE4535D-22D8-484D-9D98-23E07FA835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03B1AA69-1328-4C21-B61C-06B2F41D6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A5BB0-AE3A-403D-A8D2-3AA2612709FD}" type="datetimeFigureOut">
              <a:rPr lang="it-IT" smtClean="0"/>
              <a:t>13/12/2020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F0C03EFA-65C3-4215-BA62-96F6CA9E5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5152EF9E-16F6-4B98-9D4F-401480C0F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77892-D325-4481-8B24-036D820F7CC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522330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910EDC9-2FC2-491F-AFB1-442099DF6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CD343C78-8AA9-49D3-932D-72272A2A0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A5BB0-AE3A-403D-A8D2-3AA2612709FD}" type="datetimeFigureOut">
              <a:rPr lang="it-IT" smtClean="0"/>
              <a:t>13/12/2020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DDE0F93E-116A-48C7-98CC-EECE600DA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841B4C0-E672-4058-84D2-DA6CAC6B0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77892-D325-4481-8B24-036D820F7CC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79170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6F41E862-DB1D-463F-85CA-73FA0F8C5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A5BB0-AE3A-403D-A8D2-3AA2612709FD}" type="datetimeFigureOut">
              <a:rPr lang="it-IT" smtClean="0"/>
              <a:t>13/12/2020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92FCEE1A-DC37-4451-9109-86FB4144B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BD6B603-4A44-41EF-A489-2E31CBD3D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77892-D325-4481-8B24-036D820F7CC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60176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D55FCED-D1E3-4AB0-B964-B482EA417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D756E29-DB28-44CD-B7E9-5E38B84C24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0F56E2C-F2A1-4872-B0F1-9461920860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148CB4E-5D95-4E13-B9AD-0B64A27B0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A5BB0-AE3A-403D-A8D2-3AA2612709FD}" type="datetimeFigureOut">
              <a:rPr lang="it-IT" smtClean="0"/>
              <a:t>13/12/2020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F75B4E9-88F4-4AFC-901E-6094EE538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4A07EC0-3441-499D-87D7-CCC67EFA7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77892-D325-4481-8B24-036D820F7CC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95625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369124F-7DA8-4A68-B791-DF6207596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C0297CB1-BC74-4992-9346-637861A438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FBAEA20-DBD1-4DCB-B312-D728B927DF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14A3BA5-E614-4D0E-8D55-8A206F40D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A5BB0-AE3A-403D-A8D2-3AA2612709FD}" type="datetimeFigureOut">
              <a:rPr lang="it-IT" smtClean="0"/>
              <a:t>13/12/2020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8DAC370-BE6D-47C0-B740-8312F444C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9CDCAD0-0ECA-47F6-973A-EB0B03C70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77892-D325-4481-8B24-036D820F7CC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73550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D53C180-1527-4CEA-88B3-6300FDF6E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4C0FA220-0134-4803-80E0-2635C37607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24BDE35-D990-4C08-84E3-D640C4706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A5BB0-AE3A-403D-A8D2-3AA2612709FD}" type="datetimeFigureOut">
              <a:rPr lang="it-IT" smtClean="0"/>
              <a:t>13/12/2020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68927AF-778B-49A5-A4D1-B62DD61A0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E644CC0-C285-467D-B28E-E378A48A1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77892-D325-4481-8B24-036D820F7CC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335770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0E8FB162-FFAC-4C3B-95F0-16F8E08AC2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D2D5C5A4-E059-4216-A0C1-36C8DD4C52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AA6FA04-83A6-4B6F-8F4D-A6745539C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A5BB0-AE3A-403D-A8D2-3AA2612709FD}" type="datetimeFigureOut">
              <a:rPr lang="it-IT" smtClean="0"/>
              <a:t>13/12/2020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4C8D0F3-8C7C-4C3F-B71E-93B0B0F93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17CEAB9-F951-4325-86B6-C57EC3E29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77892-D325-4481-8B24-036D820F7CC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9447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2">
            <a:extLst>
              <a:ext uri="{FF2B5EF4-FFF2-40B4-BE49-F238E27FC236}">
                <a16:creationId xmlns:a16="http://schemas.microsoft.com/office/drawing/2014/main" id="{07038D5F-FC00-4A69-8156-F4E53C3D359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4400" y="914400"/>
            <a:ext cx="6400800" cy="685800"/>
          </a:xfrm>
        </p:spPr>
        <p:txBody>
          <a:bodyPr>
            <a:noAutofit/>
          </a:bodyPr>
          <a:lstStyle>
            <a:lvl1pPr>
              <a:defRPr sz="4000">
                <a:solidFill>
                  <a:srgbClr val="404040"/>
                </a:solidFill>
              </a:defRPr>
            </a:lvl1pPr>
          </a:lstStyle>
          <a:p>
            <a:pPr lvl="0"/>
            <a:r>
              <a:rPr lang="it-IT"/>
              <a:t>Inserire il titolo</a:t>
            </a:r>
          </a:p>
        </p:txBody>
      </p:sp>
      <p:sp>
        <p:nvSpPr>
          <p:cNvPr id="3" name="Segnaposto testo 9">
            <a:extLst>
              <a:ext uri="{FF2B5EF4-FFF2-40B4-BE49-F238E27FC236}">
                <a16:creationId xmlns:a16="http://schemas.microsoft.com/office/drawing/2014/main" id="{25786486-AE26-4BBC-AA06-8A1AE259BAB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14400" y="2203703"/>
            <a:ext cx="6400800" cy="4206240"/>
          </a:xfrm>
        </p:spPr>
        <p:txBody>
          <a:bodyPr/>
          <a:lstStyle>
            <a:lvl1pPr>
              <a:defRPr sz="1800">
                <a:solidFill>
                  <a:srgbClr val="404040"/>
                </a:solidFill>
              </a:defRPr>
            </a:lvl1pPr>
          </a:lstStyle>
          <a:p>
            <a:pPr lvl="0"/>
            <a:r>
              <a:rPr lang="it-IT"/>
              <a:t>Fare clic per modificare il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844345904"/>
      </p:ext>
    </p:extLst>
  </p:cSld>
  <p:clrMapOvr>
    <a:masterClrMapping/>
  </p:clrMapOvr>
  <p:transition spd="slow">
    <p:fade/>
  </p:transition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personalizzato">
    <p:bg>
      <p:bgPr>
        <a:solidFill>
          <a:srgbClr val="DF8C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5B190BF-CE19-476F-B580-75EE5EF35E3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898648" y="813816"/>
            <a:ext cx="6400800" cy="640080"/>
          </a:xfrm>
        </p:spPr>
        <p:txBody>
          <a:bodyPr anchorCtr="1"/>
          <a:lstStyle>
            <a:lvl1pPr algn="ctr">
              <a:defRPr sz="2400">
                <a:solidFill>
                  <a:srgbClr val="FFFFFF"/>
                </a:solidFill>
              </a:defRPr>
            </a:lvl1pPr>
          </a:lstStyle>
          <a:p>
            <a:pPr lvl="0"/>
            <a:r>
              <a:rPr lang="it-IT"/>
              <a:t>Aggiungere il testo</a:t>
            </a:r>
          </a:p>
        </p:txBody>
      </p:sp>
      <p:sp>
        <p:nvSpPr>
          <p:cNvPr id="3" name="Segnaposto testo 5">
            <a:extLst>
              <a:ext uri="{FF2B5EF4-FFF2-40B4-BE49-F238E27FC236}">
                <a16:creationId xmlns:a16="http://schemas.microsoft.com/office/drawing/2014/main" id="{64484196-CB10-499D-B9B5-4DF7F1B8556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441448" y="1655064"/>
            <a:ext cx="7315200" cy="1143000"/>
          </a:xfrm>
        </p:spPr>
        <p:txBody>
          <a:bodyPr anchorCtr="1"/>
          <a:lstStyle>
            <a:lvl1pPr algn="ctr">
              <a:defRPr sz="8000">
                <a:solidFill>
                  <a:srgbClr val="FFFFFF"/>
                </a:solidFill>
                <a:latin typeface="Kristen ITC"/>
              </a:defRPr>
            </a:lvl1pPr>
          </a:lstStyle>
          <a:p>
            <a:pPr lvl="0"/>
            <a:r>
              <a:rPr lang="it-IT"/>
              <a:t>Aggiungere il testo</a:t>
            </a:r>
          </a:p>
        </p:txBody>
      </p:sp>
      <p:sp>
        <p:nvSpPr>
          <p:cNvPr id="4" name="Segnaposto testo 7">
            <a:extLst>
              <a:ext uri="{FF2B5EF4-FFF2-40B4-BE49-F238E27FC236}">
                <a16:creationId xmlns:a16="http://schemas.microsoft.com/office/drawing/2014/main" id="{C9808C0F-F247-4AE8-8D4F-F8C81FFF1D5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898648" y="3027706"/>
            <a:ext cx="6858000" cy="640080"/>
          </a:xfrm>
        </p:spPr>
        <p:txBody>
          <a:bodyPr anchorCtr="1"/>
          <a:lstStyle>
            <a:lvl1pPr algn="ctr">
              <a:defRPr sz="2400">
                <a:solidFill>
                  <a:srgbClr val="FFFFFF"/>
                </a:solidFill>
                <a:latin typeface="Kristen ITC"/>
              </a:defRPr>
            </a:lvl1pPr>
          </a:lstStyle>
          <a:p>
            <a:pPr lvl="0"/>
            <a:r>
              <a:rPr lang="it-IT"/>
              <a:t>Aggiungere il testo</a:t>
            </a:r>
          </a:p>
        </p:txBody>
      </p:sp>
    </p:spTree>
    <p:extLst>
      <p:ext uri="{BB962C8B-B14F-4D97-AF65-F5344CB8AC3E}">
        <p14:creationId xmlns:p14="http://schemas.microsoft.com/office/powerpoint/2010/main" val="761806387"/>
      </p:ext>
    </p:extLst>
  </p:cSld>
  <p:clrMapOvr>
    <a:masterClrMapping/>
  </p:clrMapOvr>
  <p:transition spd="slow">
    <p:fade/>
  </p:transition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Layout personalizzato">
    <p:bg>
      <p:bgPr>
        <a:solidFill>
          <a:srgbClr val="D8EB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2">
            <a:extLst>
              <a:ext uri="{FF2B5EF4-FFF2-40B4-BE49-F238E27FC236}">
                <a16:creationId xmlns:a16="http://schemas.microsoft.com/office/drawing/2014/main" id="{89223328-29CE-453F-82FE-457964B4475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4400" y="914400"/>
            <a:ext cx="6400800" cy="685800"/>
          </a:xfrm>
        </p:spPr>
        <p:txBody>
          <a:bodyPr>
            <a:noAutofit/>
          </a:bodyPr>
          <a:lstStyle>
            <a:lvl1pPr>
              <a:defRPr sz="4000">
                <a:solidFill>
                  <a:srgbClr val="404040"/>
                </a:solidFill>
              </a:defRPr>
            </a:lvl1pPr>
          </a:lstStyle>
          <a:p>
            <a:pPr lvl="0"/>
            <a:r>
              <a:rPr lang="it-IT"/>
              <a:t>Inserire il titolo</a:t>
            </a:r>
          </a:p>
        </p:txBody>
      </p:sp>
      <p:sp>
        <p:nvSpPr>
          <p:cNvPr id="3" name="Segnaposto testo 9">
            <a:extLst>
              <a:ext uri="{FF2B5EF4-FFF2-40B4-BE49-F238E27FC236}">
                <a16:creationId xmlns:a16="http://schemas.microsoft.com/office/drawing/2014/main" id="{636D2B8C-9A84-4985-B3EC-F6ED1C0A340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14400" y="2203703"/>
            <a:ext cx="6400800" cy="4206240"/>
          </a:xfrm>
        </p:spPr>
        <p:txBody>
          <a:bodyPr/>
          <a:lstStyle>
            <a:lvl1pPr>
              <a:defRPr sz="1800">
                <a:solidFill>
                  <a:srgbClr val="404040"/>
                </a:solidFill>
              </a:defRPr>
            </a:lvl1pPr>
          </a:lstStyle>
          <a:p>
            <a:pPr lvl="0"/>
            <a:r>
              <a:rPr lang="it-IT"/>
              <a:t>Fare clic per modificare il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4015194552"/>
      </p:ext>
    </p:extLst>
  </p:cSld>
  <p:clrMapOvr>
    <a:masterClrMapping/>
  </p:clrMapOvr>
  <p:transition spd="slow">
    <p:fade/>
  </p:transition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53D047D-1814-4F63-B944-85A3AE86D8A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389120" y="946650"/>
            <a:ext cx="6858000" cy="653549"/>
          </a:xfrm>
        </p:spPr>
        <p:txBody>
          <a:bodyPr/>
          <a:lstStyle>
            <a:lvl1pPr>
              <a:defRPr sz="4000">
                <a:solidFill>
                  <a:srgbClr val="404040"/>
                </a:solidFill>
              </a:defRPr>
            </a:lvl1pPr>
          </a:lstStyle>
          <a:p>
            <a:pPr lvl="0"/>
            <a:r>
              <a:rPr lang="it-IT"/>
              <a:t>Inserire il titolo</a:t>
            </a:r>
          </a:p>
        </p:txBody>
      </p:sp>
      <p:sp>
        <p:nvSpPr>
          <p:cNvPr id="3" name="Segnaposto testo 6">
            <a:extLst>
              <a:ext uri="{FF2B5EF4-FFF2-40B4-BE49-F238E27FC236}">
                <a16:creationId xmlns:a16="http://schemas.microsoft.com/office/drawing/2014/main" id="{44D30456-21F6-4486-B7F1-427DBA9FE9A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389120" y="1981934"/>
            <a:ext cx="6858000" cy="4233672"/>
          </a:xfrm>
        </p:spPr>
        <p:txBody>
          <a:bodyPr/>
          <a:lstStyle>
            <a:lvl1pPr>
              <a:defRPr sz="1800">
                <a:solidFill>
                  <a:srgbClr val="404040"/>
                </a:solidFill>
              </a:defRPr>
            </a:lvl1pPr>
          </a:lstStyle>
          <a:p>
            <a:pPr lvl="0"/>
            <a:r>
              <a:rPr lang="it-IT"/>
              <a:t>Aggiungere il testo</a:t>
            </a:r>
          </a:p>
        </p:txBody>
      </p:sp>
    </p:spTree>
    <p:extLst>
      <p:ext uri="{BB962C8B-B14F-4D97-AF65-F5344CB8AC3E}">
        <p14:creationId xmlns:p14="http://schemas.microsoft.com/office/powerpoint/2010/main" val="2438982035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lemento grafico 6">
            <a:extLst>
              <a:ext uri="{FF2B5EF4-FFF2-40B4-BE49-F238E27FC236}">
                <a16:creationId xmlns:a16="http://schemas.microsoft.com/office/drawing/2014/main" id="{3962EDC2-2948-4F5C-8C48-8269BDCE77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13643"/>
          <a:stretch>
            <a:fillRect/>
          </a:stretch>
        </p:blipFill>
        <p:spPr>
          <a:xfrm>
            <a:off x="914400" y="466645"/>
            <a:ext cx="10563724" cy="639135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itolo 1">
            <a:extLst>
              <a:ext uri="{FF2B5EF4-FFF2-40B4-BE49-F238E27FC236}">
                <a16:creationId xmlns:a16="http://schemas.microsoft.com/office/drawing/2014/main" id="{B244B82D-2663-43DA-9DFB-C00E09910F5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331720" y="1460689"/>
            <a:ext cx="7772400" cy="685800"/>
          </a:xfrm>
        </p:spPr>
        <p:txBody>
          <a:bodyPr/>
          <a:lstStyle>
            <a:lvl1pPr>
              <a:defRPr sz="4000">
                <a:solidFill>
                  <a:srgbClr val="404040"/>
                </a:solidFill>
              </a:defRPr>
            </a:lvl1pPr>
          </a:lstStyle>
          <a:p>
            <a:pPr lvl="0"/>
            <a:r>
              <a:rPr lang="it-IT"/>
              <a:t>Inserire il titolo</a:t>
            </a:r>
          </a:p>
        </p:txBody>
      </p:sp>
      <p:sp>
        <p:nvSpPr>
          <p:cNvPr id="4" name="Segnaposto testo 10">
            <a:extLst>
              <a:ext uri="{FF2B5EF4-FFF2-40B4-BE49-F238E27FC236}">
                <a16:creationId xmlns:a16="http://schemas.microsoft.com/office/drawing/2014/main" id="{68D27071-552F-4252-945D-2E6D1CAB102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331720" y="2724912"/>
            <a:ext cx="7772400" cy="3657600"/>
          </a:xfrm>
        </p:spPr>
        <p:txBody>
          <a:bodyPr/>
          <a:lstStyle>
            <a:lvl1pPr>
              <a:defRPr sz="1800">
                <a:solidFill>
                  <a:srgbClr val="404040"/>
                </a:solidFill>
              </a:defRPr>
            </a:lvl1pPr>
          </a:lstStyle>
          <a:p>
            <a:pPr lvl="0"/>
            <a:r>
              <a:rPr lang="it-IT"/>
              <a:t>Aggiungere il testo</a:t>
            </a:r>
          </a:p>
        </p:txBody>
      </p:sp>
      <p:pic>
        <p:nvPicPr>
          <p:cNvPr id="5" name="Elemento grafico 2">
            <a:extLst>
              <a:ext uri="{FF2B5EF4-FFF2-40B4-BE49-F238E27FC236}">
                <a16:creationId xmlns:a16="http://schemas.microsoft.com/office/drawing/2014/main" id="{2FA71529-F7F0-4EC5-89B8-65A688D6679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3021927" y="2240371"/>
            <a:ext cx="6148142" cy="195324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503735483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2">
            <a:extLst>
              <a:ext uri="{FF2B5EF4-FFF2-40B4-BE49-F238E27FC236}">
                <a16:creationId xmlns:a16="http://schemas.microsoft.com/office/drawing/2014/main" id="{3289CE24-BCA0-4097-B5CE-AB6011CE12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4400" y="914400"/>
            <a:ext cx="6400800" cy="685800"/>
          </a:xfrm>
        </p:spPr>
        <p:txBody>
          <a:bodyPr>
            <a:noAutofit/>
          </a:bodyPr>
          <a:lstStyle>
            <a:lvl1pPr>
              <a:defRPr sz="4000">
                <a:solidFill>
                  <a:srgbClr val="FFFFFF"/>
                </a:solidFill>
              </a:defRPr>
            </a:lvl1pPr>
          </a:lstStyle>
          <a:p>
            <a:pPr lvl="0"/>
            <a:r>
              <a:rPr lang="it-IT"/>
              <a:t>Inserire il titolo</a:t>
            </a:r>
          </a:p>
        </p:txBody>
      </p:sp>
      <p:sp>
        <p:nvSpPr>
          <p:cNvPr id="3" name="Segnaposto testo 6">
            <a:extLst>
              <a:ext uri="{FF2B5EF4-FFF2-40B4-BE49-F238E27FC236}">
                <a16:creationId xmlns:a16="http://schemas.microsoft.com/office/drawing/2014/main" id="{32D7E2C9-3711-440D-A6EF-3F2CEFED479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14400" y="1913061"/>
            <a:ext cx="6858000" cy="4279392"/>
          </a:xfrm>
        </p:spPr>
        <p:txBody>
          <a:bodyPr/>
          <a:lstStyle>
            <a:lvl1pPr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it-IT"/>
              <a:t>Aggiungere il testo</a:t>
            </a:r>
          </a:p>
        </p:txBody>
      </p:sp>
    </p:spTree>
    <p:extLst>
      <p:ext uri="{BB962C8B-B14F-4D97-AF65-F5344CB8AC3E}">
        <p14:creationId xmlns:p14="http://schemas.microsoft.com/office/powerpoint/2010/main" val="1223432296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lemento grafico 6">
            <a:extLst>
              <a:ext uri="{FF2B5EF4-FFF2-40B4-BE49-F238E27FC236}">
                <a16:creationId xmlns:a16="http://schemas.microsoft.com/office/drawing/2014/main" id="{6826B681-9099-4585-BDE5-E71D6232D4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15602"/>
          <a:stretch>
            <a:fillRect/>
          </a:stretch>
        </p:blipFill>
        <p:spPr>
          <a:xfrm>
            <a:off x="1066803" y="523183"/>
            <a:ext cx="10058400" cy="633481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itolo 1">
            <a:extLst>
              <a:ext uri="{FF2B5EF4-FFF2-40B4-BE49-F238E27FC236}">
                <a16:creationId xmlns:a16="http://schemas.microsoft.com/office/drawing/2014/main" id="{B36BD4B6-CD97-48B2-BB0A-E17B8CC6BE4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331720" y="1460689"/>
            <a:ext cx="7772400" cy="685800"/>
          </a:xfrm>
        </p:spPr>
        <p:txBody>
          <a:bodyPr anchorCtr="1"/>
          <a:lstStyle>
            <a:lvl1pPr algn="ctr">
              <a:defRPr sz="4000">
                <a:solidFill>
                  <a:srgbClr val="404040"/>
                </a:solidFill>
              </a:defRPr>
            </a:lvl1pPr>
          </a:lstStyle>
          <a:p>
            <a:pPr lvl="0"/>
            <a:r>
              <a:rPr lang="it-IT"/>
              <a:t>Inserire il titolo</a:t>
            </a:r>
          </a:p>
        </p:txBody>
      </p:sp>
      <p:sp>
        <p:nvSpPr>
          <p:cNvPr id="4" name="Segnaposto testo 10">
            <a:extLst>
              <a:ext uri="{FF2B5EF4-FFF2-40B4-BE49-F238E27FC236}">
                <a16:creationId xmlns:a16="http://schemas.microsoft.com/office/drawing/2014/main" id="{5F8FC53E-4D60-4C03-84C6-BDE880DF2E3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331720" y="2951308"/>
            <a:ext cx="7772400" cy="3456432"/>
          </a:xfrm>
        </p:spPr>
        <p:txBody>
          <a:bodyPr/>
          <a:lstStyle>
            <a:lvl1pPr>
              <a:defRPr sz="1800">
                <a:solidFill>
                  <a:srgbClr val="404040"/>
                </a:solidFill>
              </a:defRPr>
            </a:lvl1pPr>
          </a:lstStyle>
          <a:p>
            <a:pPr lvl="0"/>
            <a:r>
              <a:rPr lang="it-IT"/>
              <a:t>Aggiungere il testo</a:t>
            </a:r>
          </a:p>
        </p:txBody>
      </p:sp>
      <p:pic>
        <p:nvPicPr>
          <p:cNvPr id="5" name="Elemento grafico 1">
            <a:extLst>
              <a:ext uri="{FF2B5EF4-FFF2-40B4-BE49-F238E27FC236}">
                <a16:creationId xmlns:a16="http://schemas.microsoft.com/office/drawing/2014/main" id="{3D0553BA-4EE3-4AE3-B6F1-E3CE5C2C782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3021927" y="2240371"/>
            <a:ext cx="6148142" cy="195324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187664450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D81E220-997C-4113-A049-68A36957127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389120" y="946650"/>
            <a:ext cx="6858000" cy="653549"/>
          </a:xfrm>
        </p:spPr>
        <p:txBody>
          <a:bodyPr/>
          <a:lstStyle>
            <a:lvl1pPr>
              <a:defRPr sz="4000">
                <a:solidFill>
                  <a:srgbClr val="FFFFFF"/>
                </a:solidFill>
              </a:defRPr>
            </a:lvl1pPr>
          </a:lstStyle>
          <a:p>
            <a:pPr lvl="0"/>
            <a:r>
              <a:rPr lang="it-IT"/>
              <a:t>Inserire il titolo</a:t>
            </a:r>
          </a:p>
        </p:txBody>
      </p:sp>
      <p:sp>
        <p:nvSpPr>
          <p:cNvPr id="3" name="Segnaposto testo 6">
            <a:extLst>
              <a:ext uri="{FF2B5EF4-FFF2-40B4-BE49-F238E27FC236}">
                <a16:creationId xmlns:a16="http://schemas.microsoft.com/office/drawing/2014/main" id="{43EE6828-F868-440D-BA84-5405897B7A3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389120" y="2062959"/>
            <a:ext cx="6858000" cy="4233672"/>
          </a:xfrm>
        </p:spPr>
        <p:txBody>
          <a:bodyPr/>
          <a:lstStyle>
            <a:lvl1pPr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it-IT"/>
              <a:t>Aggiungere il testo</a:t>
            </a:r>
          </a:p>
        </p:txBody>
      </p:sp>
    </p:spTree>
    <p:extLst>
      <p:ext uri="{BB962C8B-B14F-4D97-AF65-F5344CB8AC3E}">
        <p14:creationId xmlns:p14="http://schemas.microsoft.com/office/powerpoint/2010/main" val="1402151173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lemento grafico 15">
            <a:extLst>
              <a:ext uri="{FF2B5EF4-FFF2-40B4-BE49-F238E27FC236}">
                <a16:creationId xmlns:a16="http://schemas.microsoft.com/office/drawing/2014/main" id="{E6CA062B-F9F8-442D-A91B-8C411ED3BB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44880"/>
          <a:stretch>
            <a:fillRect/>
          </a:stretch>
        </p:blipFill>
        <p:spPr>
          <a:xfrm>
            <a:off x="878299" y="469224"/>
            <a:ext cx="10424160" cy="638877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itolo 1">
            <a:extLst>
              <a:ext uri="{FF2B5EF4-FFF2-40B4-BE49-F238E27FC236}">
                <a16:creationId xmlns:a16="http://schemas.microsoft.com/office/drawing/2014/main" id="{73FEC458-22CA-43E4-8B55-F89707A68B0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657600" y="1460689"/>
            <a:ext cx="6858000" cy="685800"/>
          </a:xfrm>
        </p:spPr>
        <p:txBody>
          <a:bodyPr/>
          <a:lstStyle>
            <a:lvl1pPr>
              <a:defRPr sz="4000">
                <a:solidFill>
                  <a:srgbClr val="404040"/>
                </a:solidFill>
              </a:defRPr>
            </a:lvl1pPr>
          </a:lstStyle>
          <a:p>
            <a:pPr lvl="0"/>
            <a:r>
              <a:rPr lang="it-IT"/>
              <a:t>Inserire il titolo</a:t>
            </a:r>
          </a:p>
        </p:txBody>
      </p:sp>
      <p:sp>
        <p:nvSpPr>
          <p:cNvPr id="4" name="Segnaposto testo 11">
            <a:extLst>
              <a:ext uri="{FF2B5EF4-FFF2-40B4-BE49-F238E27FC236}">
                <a16:creationId xmlns:a16="http://schemas.microsoft.com/office/drawing/2014/main" id="{30FDA91F-B0A1-4FE4-944F-A48E3D0749A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657600" y="2438567"/>
            <a:ext cx="6858000" cy="3950207"/>
          </a:xfrm>
        </p:spPr>
        <p:txBody>
          <a:bodyPr/>
          <a:lstStyle>
            <a:lvl1pPr>
              <a:defRPr sz="1800">
                <a:solidFill>
                  <a:srgbClr val="404040"/>
                </a:solidFill>
              </a:defRPr>
            </a:lvl1pPr>
          </a:lstStyle>
          <a:p>
            <a:pPr lvl="0"/>
            <a:r>
              <a:rPr lang="it-IT"/>
              <a:t>Aggiungere il testo</a:t>
            </a:r>
          </a:p>
        </p:txBody>
      </p:sp>
    </p:spTree>
    <p:extLst>
      <p:ext uri="{BB962C8B-B14F-4D97-AF65-F5344CB8AC3E}">
        <p14:creationId xmlns:p14="http://schemas.microsoft.com/office/powerpoint/2010/main" val="3787271188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699EECC-01C5-40F7-9A16-5FA31294AD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D8ED9FA5-BADD-4E4C-8685-C399FC375A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3DFCF3A-FDC6-43A7-8BCC-B764A4D71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A5BB0-AE3A-403D-A8D2-3AA2612709FD}" type="datetimeFigureOut">
              <a:rPr lang="it-IT" smtClean="0"/>
              <a:t>13/12/2020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21CDC4D-F009-4CCC-B116-0C32F4953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5DDAD38-B07E-4E5A-A006-1876777AB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77892-D325-4481-8B24-036D820F7CC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89858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FFFFFF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1174FE3D-FBBF-4CDA-A52D-1B3CB60C537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4400" y="946650"/>
            <a:ext cx="100584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63D51F2-2FDB-4082-814C-227235C20D8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4400" y="2294860"/>
            <a:ext cx="10058400" cy="372093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ransition spd="slow">
    <p:fade/>
  </p:transition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it-IT" sz="4400" b="0" i="0" u="none" strike="noStrike" kern="1200" cap="none" spc="0" baseline="0">
          <a:solidFill>
            <a:srgbClr val="000000"/>
          </a:solidFill>
          <a:uFillTx/>
          <a:latin typeface="Kristen ITC"/>
        </a:defRPr>
      </a:lvl1pPr>
    </p:titleStyle>
    <p:bodyStyle>
      <a:lvl1pPr marL="0" marR="0" lvl="0" indent="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None/>
        <a:tabLst/>
        <a:defRPr lang="it-IT" sz="2800" b="0" i="0" u="none" strike="noStrike" kern="1200" cap="none" spc="0" baseline="0">
          <a:solidFill>
            <a:srgbClr val="000000"/>
          </a:solidFill>
          <a:uFillTx/>
          <a:latin typeface="Quire Sans"/>
        </a:defRPr>
      </a:lvl1pPr>
      <a:lvl2pPr marL="457200" marR="0" lvl="1" indent="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None/>
        <a:tabLst/>
        <a:defRPr lang="it-IT" sz="2400" b="0" i="0" u="none" strike="noStrike" kern="1200" cap="none" spc="0" baseline="0">
          <a:solidFill>
            <a:srgbClr val="000000"/>
          </a:solidFill>
          <a:uFillTx/>
          <a:latin typeface="Quire Sans"/>
        </a:defRPr>
      </a:lvl2pPr>
      <a:lvl3pPr marL="914400" marR="0" lvl="2" indent="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None/>
        <a:tabLst/>
        <a:defRPr lang="it-IT" sz="2000" b="0" i="0" u="none" strike="noStrike" kern="1200" cap="none" spc="0" baseline="0">
          <a:solidFill>
            <a:srgbClr val="000000"/>
          </a:solidFill>
          <a:uFillTx/>
          <a:latin typeface="Quire Sans"/>
        </a:defRPr>
      </a:lvl3pPr>
      <a:lvl4pPr marL="1371600" marR="0" lvl="3" indent="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None/>
        <a:tabLst/>
        <a:defRPr lang="it-IT" sz="1800" b="0" i="0" u="none" strike="noStrike" kern="1200" cap="none" spc="0" baseline="0">
          <a:solidFill>
            <a:srgbClr val="000000"/>
          </a:solidFill>
          <a:uFillTx/>
          <a:latin typeface="Quire Sans"/>
        </a:defRPr>
      </a:lvl4pPr>
      <a:lvl5pPr marL="1828800" marR="0" lvl="4" indent="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None/>
        <a:tabLst/>
        <a:defRPr lang="it-IT" sz="1800" b="0" i="0" u="none" strike="noStrike" kern="1200" cap="none" spc="0" baseline="0">
          <a:solidFill>
            <a:srgbClr val="000000"/>
          </a:solidFill>
          <a:uFillTx/>
          <a:latin typeface="Quire San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82129AAC-7DE8-4F94-A489-7E280664D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711EA92-786B-4D19-B7B8-BFB0E2489A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2BCEAB8-66E7-4ED3-9C45-AACD567183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1A5BB0-AE3A-403D-A8D2-3AA2612709FD}" type="datetimeFigureOut">
              <a:rPr lang="it-IT" smtClean="0"/>
              <a:t>13/12/2020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95C4CB4-B24D-4273-A505-D3B24E41A2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13A1262-D1CA-4A54-B079-0C0DC553B8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577892-D325-4481-8B24-036D820F7CC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0772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13" Type="http://schemas.openxmlformats.org/officeDocument/2006/relationships/image" Target="../media/image20.png"/><Relationship Id="rId18" Type="http://schemas.openxmlformats.org/officeDocument/2006/relationships/image" Target="../media/image2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3.sv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svg"/><Relationship Id="rId4" Type="http://schemas.openxmlformats.org/officeDocument/2006/relationships/image" Target="../media/image11.sv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27.png"/><Relationship Id="rId4" Type="http://schemas.openxmlformats.org/officeDocument/2006/relationships/hyperlink" Target="https://www.istruzione.it/iscrizionionline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1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tiff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39A4F">
                <a:alpha val="50000"/>
              </a:srgbClr>
            </a:gs>
            <a:gs pos="100000">
              <a:srgbClr val="6E944C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AB98613-8DF0-43B7-98C4-E05E5884C83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404201" y="0"/>
            <a:ext cx="12424748" cy="640080"/>
          </a:xfrm>
        </p:spPr>
        <p:txBody>
          <a:bodyPr>
            <a:noAutofit/>
          </a:bodyPr>
          <a:lstStyle/>
          <a:p>
            <a:pPr lvl="0"/>
            <a:r>
              <a:rPr lang="it-IT" sz="3600" b="1" cap="small" spc="200" dirty="0">
                <a:solidFill>
                  <a:srgbClr val="002060"/>
                </a:solidFill>
                <a:latin typeface="Quire Sans"/>
              </a:rPr>
              <a:t>ISTITUTO COMPRENSIVO DI VIA ANGELINI  PAVIA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F12297D-18F2-4A53-BD93-F495117CEF5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132417" y="1620289"/>
            <a:ext cx="7315200" cy="1143000"/>
          </a:xfrm>
        </p:spPr>
        <p:txBody>
          <a:bodyPr anchorCtr="1">
            <a:noAutofit/>
          </a:bodyPr>
          <a:lstStyle/>
          <a:p>
            <a:pPr lvl="0" algn="ctr">
              <a:lnSpc>
                <a:spcPct val="104000"/>
              </a:lnSpc>
            </a:pPr>
            <a:r>
              <a:rPr lang="it-IT" sz="3200" b="1" dirty="0">
                <a:solidFill>
                  <a:srgbClr val="280099"/>
                </a:solidFill>
                <a:latin typeface="Verdana" pitchFamily="34"/>
                <a:ea typeface="Verdana" pitchFamily="34"/>
              </a:rPr>
              <a:t>riconoscimento della</a:t>
            </a:r>
          </a:p>
          <a:p>
            <a:pPr lvl="0" algn="ctr">
              <a:lnSpc>
                <a:spcPct val="104000"/>
              </a:lnSpc>
            </a:pPr>
            <a:r>
              <a:rPr lang="it-IT" sz="3200" b="1" dirty="0">
                <a:solidFill>
                  <a:srgbClr val="280099"/>
                </a:solidFill>
                <a:latin typeface="Verdana" pitchFamily="34"/>
                <a:ea typeface="Verdana" pitchFamily="34"/>
              </a:rPr>
              <a:t> molteplicità della persona</a:t>
            </a:r>
          </a:p>
          <a:p>
            <a:pPr lvl="0" algn="ctr">
              <a:lnSpc>
                <a:spcPct val="104000"/>
              </a:lnSpc>
            </a:pPr>
            <a:r>
              <a:rPr lang="it-IT" sz="3200" b="1" dirty="0">
                <a:solidFill>
                  <a:srgbClr val="280099"/>
                </a:solidFill>
                <a:latin typeface="Verdana" pitchFamily="34"/>
                <a:ea typeface="Verdana" pitchFamily="34"/>
              </a:rPr>
              <a:t>per realizzare sogni</a:t>
            </a:r>
          </a:p>
        </p:txBody>
      </p:sp>
      <p:grpSp>
        <p:nvGrpSpPr>
          <p:cNvPr id="4" name="Gruppo 34">
            <a:extLst>
              <a:ext uri="{FF2B5EF4-FFF2-40B4-BE49-F238E27FC236}">
                <a16:creationId xmlns:a16="http://schemas.microsoft.com/office/drawing/2014/main" id="{03C7F175-CAA4-4142-948D-BC46F270520F}"/>
              </a:ext>
            </a:extLst>
          </p:cNvPr>
          <p:cNvGrpSpPr/>
          <p:nvPr/>
        </p:nvGrpSpPr>
        <p:grpSpPr>
          <a:xfrm>
            <a:off x="5719160" y="5935288"/>
            <a:ext cx="6472845" cy="922711"/>
            <a:chOff x="5719160" y="5935288"/>
            <a:chExt cx="6472845" cy="922711"/>
          </a:xfrm>
        </p:grpSpPr>
        <p:grpSp>
          <p:nvGrpSpPr>
            <p:cNvPr id="5" name="Gruppo 33">
              <a:extLst>
                <a:ext uri="{FF2B5EF4-FFF2-40B4-BE49-F238E27FC236}">
                  <a16:creationId xmlns:a16="http://schemas.microsoft.com/office/drawing/2014/main" id="{5FF01A10-AE77-45AE-89E7-6C4959C35DAF}"/>
                </a:ext>
              </a:extLst>
            </p:cNvPr>
            <p:cNvGrpSpPr/>
            <p:nvPr/>
          </p:nvGrpSpPr>
          <p:grpSpPr>
            <a:xfrm>
              <a:off x="5719160" y="6191219"/>
              <a:ext cx="4318501" cy="666780"/>
              <a:chOff x="5719160" y="6191219"/>
              <a:chExt cx="4318501" cy="666780"/>
            </a:xfrm>
          </p:grpSpPr>
          <p:pic>
            <p:nvPicPr>
              <p:cNvPr id="6" name="Elemento grafico 11" descr="Illustrazione di una matita cartone animato ">
                <a:extLst>
                  <a:ext uri="{FF2B5EF4-FFF2-40B4-BE49-F238E27FC236}">
                    <a16:creationId xmlns:a16="http://schemas.microsoft.com/office/drawing/2014/main" id="{FE90A9ED-ADD9-4B00-896C-8A8839B0CD1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 rot="21077960">
                <a:off x="5719160" y="6234480"/>
                <a:ext cx="992050" cy="600358"/>
              </a:xfrm>
              <a:prstGeom prst="rect">
                <a:avLst/>
              </a:prstGeom>
              <a:noFill/>
              <a:ln cap="flat">
                <a:noFill/>
              </a:ln>
            </p:spPr>
          </p:pic>
          <p:pic>
            <p:nvPicPr>
              <p:cNvPr id="7" name="Elemento grafico 7" descr="Illustrazione di un sacchetto blu di articoli per la scuola cartone animato ">
                <a:extLst>
                  <a:ext uri="{FF2B5EF4-FFF2-40B4-BE49-F238E27FC236}">
                    <a16:creationId xmlns:a16="http://schemas.microsoft.com/office/drawing/2014/main" id="{759DAEA7-5B8C-41DA-B317-59D605966E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6605442" y="6191219"/>
                <a:ext cx="1907602" cy="465676"/>
              </a:xfrm>
              <a:prstGeom prst="rect">
                <a:avLst/>
              </a:prstGeom>
              <a:noFill/>
              <a:ln cap="flat">
                <a:noFill/>
              </a:ln>
            </p:spPr>
          </p:pic>
          <p:pic>
            <p:nvPicPr>
              <p:cNvPr id="8" name="Elemento grafico 9" descr="Illustrazione di un libro viola cartone animato ">
                <a:extLst>
                  <a:ext uri="{FF2B5EF4-FFF2-40B4-BE49-F238E27FC236}">
                    <a16:creationId xmlns:a16="http://schemas.microsoft.com/office/drawing/2014/main" id="{74414D88-7492-403A-8A8D-0A1C605FABF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 flipH="1">
                <a:off x="8451534" y="6205411"/>
                <a:ext cx="1586127" cy="652588"/>
              </a:xfrm>
              <a:prstGeom prst="rect">
                <a:avLst/>
              </a:prstGeom>
              <a:noFill/>
              <a:ln cap="flat">
                <a:noFill/>
              </a:ln>
            </p:spPr>
          </p:pic>
        </p:grpSp>
        <p:pic>
          <p:nvPicPr>
            <p:cNvPr id="9" name="Elemento grafico 5" descr="Illustrazione di un mappamondo cartone animato ">
              <a:extLst>
                <a:ext uri="{FF2B5EF4-FFF2-40B4-BE49-F238E27FC236}">
                  <a16:creationId xmlns:a16="http://schemas.microsoft.com/office/drawing/2014/main" id="{D838FC3F-9202-4689-9D82-61E9A785321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9917646" y="5935288"/>
              <a:ext cx="2274359" cy="767803"/>
            </a:xfrm>
            <a:prstGeom prst="rect">
              <a:avLst/>
            </a:prstGeom>
            <a:noFill/>
            <a:ln cap="flat">
              <a:noFill/>
            </a:ln>
          </p:spPr>
        </p:pic>
      </p:grpSp>
      <p:pic>
        <p:nvPicPr>
          <p:cNvPr id="10" name="Immagine 8">
            <a:extLst>
              <a:ext uri="{FF2B5EF4-FFF2-40B4-BE49-F238E27FC236}">
                <a16:creationId xmlns:a16="http://schemas.microsoft.com/office/drawing/2014/main" id="{A1306D01-5AEC-49FB-BE78-7AECA364D92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45423" y="2310935"/>
            <a:ext cx="1649504" cy="1604543"/>
          </a:xfrm>
          <a:prstGeom prst="flowChartConnector">
            <a:avLst/>
          </a:prstGeom>
          <a:noFill/>
          <a:ln cap="flat">
            <a:noFill/>
          </a:ln>
        </p:spPr>
      </p:pic>
      <p:sp>
        <p:nvSpPr>
          <p:cNvPr id="11" name="CasellaDiTesto 4">
            <a:extLst>
              <a:ext uri="{FF2B5EF4-FFF2-40B4-BE49-F238E27FC236}">
                <a16:creationId xmlns:a16="http://schemas.microsoft.com/office/drawing/2014/main" id="{A977BB87-208A-45B1-9BFD-B08E875A54A1}"/>
              </a:ext>
            </a:extLst>
          </p:cNvPr>
          <p:cNvSpPr txBox="1"/>
          <p:nvPr/>
        </p:nvSpPr>
        <p:spPr>
          <a:xfrm>
            <a:off x="6295625" y="531940"/>
            <a:ext cx="6126022" cy="98488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it-IT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Quire Sans"/>
                <a:ea typeface="+mn-ea"/>
                <a:cs typeface="+mn-cs"/>
              </a:rPr>
              <a:t>ISCRIZIONI 2021 / 2022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Quire Sans"/>
              <a:ea typeface="+mn-ea"/>
              <a:cs typeface="+mn-cs"/>
            </a:endParaRPr>
          </a:p>
        </p:txBody>
      </p:sp>
      <p:sp>
        <p:nvSpPr>
          <p:cNvPr id="12" name="CasellaDiTesto 12">
            <a:extLst>
              <a:ext uri="{FF2B5EF4-FFF2-40B4-BE49-F238E27FC236}">
                <a16:creationId xmlns:a16="http://schemas.microsoft.com/office/drawing/2014/main" id="{6468048F-4FC4-407A-AB9A-33604B0E4A34}"/>
              </a:ext>
            </a:extLst>
          </p:cNvPr>
          <p:cNvSpPr txBox="1"/>
          <p:nvPr/>
        </p:nvSpPr>
        <p:spPr>
          <a:xfrm>
            <a:off x="8494830" y="4699458"/>
            <a:ext cx="6137032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it-IT" sz="1800" b="1" i="0" u="none" strike="noStrike" kern="1200" cap="none" spc="0" normalizeH="0" baseline="0" noProof="0">
                <a:ln>
                  <a:noFill/>
                </a:ln>
                <a:solidFill>
                  <a:srgbClr val="280099"/>
                </a:solidFill>
                <a:effectLst/>
                <a:uLnTx/>
                <a:uFillTx/>
                <a:latin typeface="Verdana" pitchFamily="34"/>
                <a:ea typeface="+mn-ea"/>
                <a:cs typeface="+mn-cs"/>
              </a:rPr>
              <a:t>www.icangelini.it</a:t>
            </a: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280099"/>
              </a:solidFill>
              <a:effectLst/>
              <a:uLnTx/>
              <a:uFillTx/>
              <a:latin typeface="Quire Sans"/>
              <a:ea typeface="+mn-ea"/>
              <a:cs typeface="+mn-cs"/>
            </a:endParaRPr>
          </a:p>
        </p:txBody>
      </p:sp>
      <p:pic>
        <p:nvPicPr>
          <p:cNvPr id="13" name="Immagine 11">
            <a:extLst>
              <a:ext uri="{FF2B5EF4-FFF2-40B4-BE49-F238E27FC236}">
                <a16:creationId xmlns:a16="http://schemas.microsoft.com/office/drawing/2014/main" id="{AA9ED11E-84AC-4038-A558-A41711C59729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 l="-1425" t="1064" r="1425" b="14085"/>
          <a:stretch>
            <a:fillRect/>
          </a:stretch>
        </p:blipFill>
        <p:spPr>
          <a:xfrm>
            <a:off x="126031" y="1547493"/>
            <a:ext cx="1885648" cy="1071018"/>
          </a:xfrm>
          <a:prstGeom prst="ellipse">
            <a:avLst/>
          </a:prstGeom>
          <a:noFill/>
          <a:ln w="76196" cap="flat">
            <a:solidFill>
              <a:schemeClr val="bg1"/>
            </a:solidFill>
            <a:prstDash val="solid"/>
            <a:miter/>
          </a:ln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4BDEC8B5-736C-4760-8BE4-84BC080F384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70774" y="776718"/>
            <a:ext cx="2003697" cy="1247945"/>
          </a:xfrm>
          <a:prstGeom prst="ellipse">
            <a:avLst/>
          </a:prstGeom>
          <a:noFill/>
          <a:ln w="76196" cap="flat">
            <a:solidFill>
              <a:schemeClr val="bg1"/>
            </a:solidFill>
            <a:prstDash val="solid"/>
            <a:miter/>
          </a:ln>
        </p:spPr>
      </p:pic>
      <p:pic>
        <p:nvPicPr>
          <p:cNvPr id="15" name="Immagine 15">
            <a:extLst>
              <a:ext uri="{FF2B5EF4-FFF2-40B4-BE49-F238E27FC236}">
                <a16:creationId xmlns:a16="http://schemas.microsoft.com/office/drawing/2014/main" id="{2033153B-63D5-4D48-869D-4B7DC984EAC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500003" y="1111471"/>
            <a:ext cx="2154838" cy="1265968"/>
          </a:xfrm>
          <a:prstGeom prst="ellipse">
            <a:avLst/>
          </a:prstGeom>
          <a:noFill/>
          <a:ln w="76196" cap="flat">
            <a:solidFill>
              <a:schemeClr val="bg1"/>
            </a:solidFill>
            <a:prstDash val="solid"/>
            <a:miter/>
          </a:ln>
        </p:spPr>
      </p:pic>
      <p:pic>
        <p:nvPicPr>
          <p:cNvPr id="16" name="Immagine 21">
            <a:extLst>
              <a:ext uri="{FF2B5EF4-FFF2-40B4-BE49-F238E27FC236}">
                <a16:creationId xmlns:a16="http://schemas.microsoft.com/office/drawing/2014/main" id="{198C0CAC-867F-4B9B-B647-74C1F56F749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926826" y="2788398"/>
            <a:ext cx="2276791" cy="1247945"/>
          </a:xfrm>
          <a:prstGeom prst="ellipse">
            <a:avLst/>
          </a:prstGeom>
          <a:noFill/>
          <a:ln w="76196" cap="flat">
            <a:solidFill>
              <a:srgbClr val="3088AA"/>
            </a:solidFill>
            <a:prstDash val="solid"/>
            <a:miter/>
          </a:ln>
        </p:spPr>
      </p:pic>
      <p:pic>
        <p:nvPicPr>
          <p:cNvPr id="17" name="Immagine 19">
            <a:extLst>
              <a:ext uri="{FF2B5EF4-FFF2-40B4-BE49-F238E27FC236}">
                <a16:creationId xmlns:a16="http://schemas.microsoft.com/office/drawing/2014/main" id="{D510810F-04EE-433E-A505-7263D695055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603129" y="3906984"/>
            <a:ext cx="1999637" cy="1246912"/>
          </a:xfrm>
          <a:prstGeom prst="ellipse">
            <a:avLst/>
          </a:prstGeom>
          <a:noFill/>
          <a:ln w="76196" cap="flat">
            <a:solidFill>
              <a:srgbClr val="3088AA"/>
            </a:solidFill>
            <a:prstDash val="solid"/>
            <a:miter/>
          </a:ln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592DA52D-B90F-4E04-85A7-B483F012066B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297439" y="4649989"/>
            <a:ext cx="1991928" cy="1301922"/>
          </a:xfrm>
          <a:prstGeom prst="ellipse">
            <a:avLst/>
          </a:prstGeom>
          <a:noFill/>
          <a:ln w="76196" cap="flat">
            <a:solidFill>
              <a:srgbClr val="3088AA"/>
            </a:solidFill>
            <a:prstDash val="solid"/>
            <a:miter/>
          </a:ln>
        </p:spPr>
      </p:pic>
      <p:pic>
        <p:nvPicPr>
          <p:cNvPr id="19" name="Immagine 23">
            <a:extLst>
              <a:ext uri="{FF2B5EF4-FFF2-40B4-BE49-F238E27FC236}">
                <a16:creationId xmlns:a16="http://schemas.microsoft.com/office/drawing/2014/main" id="{58E82584-6C3D-4B9F-9543-94041BC4B9AF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6672" y="4076322"/>
            <a:ext cx="1927655" cy="1193694"/>
          </a:xfrm>
          <a:prstGeom prst="ellipse">
            <a:avLst/>
          </a:prstGeom>
          <a:noFill/>
          <a:ln w="76196" cap="flat">
            <a:solidFill>
              <a:schemeClr val="accent2"/>
            </a:solidFill>
            <a:prstDash val="solid"/>
            <a:miter/>
          </a:ln>
        </p:spPr>
      </p:pic>
      <p:grpSp>
        <p:nvGrpSpPr>
          <p:cNvPr id="20" name="Gruppo 20">
            <a:extLst>
              <a:ext uri="{FF2B5EF4-FFF2-40B4-BE49-F238E27FC236}">
                <a16:creationId xmlns:a16="http://schemas.microsoft.com/office/drawing/2014/main" id="{10B13202-8828-4167-9969-19DF247C185A}"/>
              </a:ext>
            </a:extLst>
          </p:cNvPr>
          <p:cNvGrpSpPr/>
          <p:nvPr/>
        </p:nvGrpSpPr>
        <p:grpSpPr>
          <a:xfrm>
            <a:off x="1660117" y="3728947"/>
            <a:ext cx="420386" cy="427518"/>
            <a:chOff x="2593567" y="1862047"/>
            <a:chExt cx="420386" cy="427518"/>
          </a:xfrm>
        </p:grpSpPr>
        <p:sp>
          <p:nvSpPr>
            <p:cNvPr id="21" name="Rettangolo 19">
              <a:extLst>
                <a:ext uri="{FF2B5EF4-FFF2-40B4-BE49-F238E27FC236}">
                  <a16:creationId xmlns:a16="http://schemas.microsoft.com/office/drawing/2014/main" id="{854153D2-0D0B-48CC-B222-D0E5D17CAFC7}"/>
                </a:ext>
              </a:extLst>
            </p:cNvPr>
            <p:cNvSpPr/>
            <p:nvPr/>
          </p:nvSpPr>
          <p:spPr>
            <a:xfrm>
              <a:off x="2622901" y="2014057"/>
              <a:ext cx="351952" cy="275508"/>
            </a:xfrm>
            <a:prstGeom prst="rect">
              <a:avLst/>
            </a:prstGeom>
            <a:solidFill>
              <a:schemeClr val="accent2"/>
            </a:solidFill>
            <a:ln w="12701" cap="flat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kumimoji="0" lang="it-IT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Quire Sans"/>
                  <a:ea typeface="+mn-ea"/>
                  <a:cs typeface="+mn-cs"/>
                </a:rPr>
                <a:t>S</a:t>
              </a:r>
              <a:endPara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Quire Sans"/>
                <a:ea typeface="+mn-ea"/>
                <a:cs typeface="+mn-cs"/>
              </a:endParaRPr>
            </a:p>
          </p:txBody>
        </p:sp>
        <p:sp>
          <p:nvSpPr>
            <p:cNvPr id="22" name="Triangolo isoscele 18">
              <a:extLst>
                <a:ext uri="{FF2B5EF4-FFF2-40B4-BE49-F238E27FC236}">
                  <a16:creationId xmlns:a16="http://schemas.microsoft.com/office/drawing/2014/main" id="{9DD44DCE-F57A-40E7-B05E-D98D0700C2CB}"/>
                </a:ext>
              </a:extLst>
            </p:cNvPr>
            <p:cNvSpPr/>
            <p:nvPr/>
          </p:nvSpPr>
          <p:spPr>
            <a:xfrm>
              <a:off x="2593567" y="1862047"/>
              <a:ext cx="420386" cy="19000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50000"/>
                <a:gd name="f8" fmla="+- 0 0 -360"/>
                <a:gd name="f9" fmla="+- 0 0 -270"/>
                <a:gd name="f10" fmla="+- 0 0 -180"/>
                <a:gd name="f11" fmla="+- 0 0 -90"/>
                <a:gd name="f12" fmla="abs f3"/>
                <a:gd name="f13" fmla="abs f4"/>
                <a:gd name="f14" fmla="abs f5"/>
                <a:gd name="f15" fmla="*/ f8 f0 1"/>
                <a:gd name="f16" fmla="*/ f9 f0 1"/>
                <a:gd name="f17" fmla="*/ f10 f0 1"/>
                <a:gd name="f18" fmla="*/ f11 f0 1"/>
                <a:gd name="f19" fmla="?: f12 f3 1"/>
                <a:gd name="f20" fmla="?: f13 f4 1"/>
                <a:gd name="f21" fmla="?: f14 f5 1"/>
                <a:gd name="f22" fmla="*/ f15 1 f2"/>
                <a:gd name="f23" fmla="*/ f16 1 f2"/>
                <a:gd name="f24" fmla="*/ f17 1 f2"/>
                <a:gd name="f25" fmla="*/ f18 1 f2"/>
                <a:gd name="f26" fmla="*/ f19 1 21600"/>
                <a:gd name="f27" fmla="*/ f20 1 21600"/>
                <a:gd name="f28" fmla="*/ 21600 f19 1"/>
                <a:gd name="f29" fmla="*/ 21600 f20 1"/>
                <a:gd name="f30" fmla="+- f22 0 f1"/>
                <a:gd name="f31" fmla="+- f23 0 f1"/>
                <a:gd name="f32" fmla="+- f24 0 f1"/>
                <a:gd name="f33" fmla="+- f25 0 f1"/>
                <a:gd name="f34" fmla="min f27 f26"/>
                <a:gd name="f35" fmla="*/ f28 1 f21"/>
                <a:gd name="f36" fmla="*/ f29 1 f21"/>
                <a:gd name="f37" fmla="val f35"/>
                <a:gd name="f38" fmla="val f36"/>
                <a:gd name="f39" fmla="*/ f6 f34 1"/>
                <a:gd name="f40" fmla="+- f38 0 f6"/>
                <a:gd name="f41" fmla="+- f37 0 f6"/>
                <a:gd name="f42" fmla="*/ f38 f34 1"/>
                <a:gd name="f43" fmla="*/ f37 f34 1"/>
                <a:gd name="f44" fmla="*/ f40 1 2"/>
                <a:gd name="f45" fmla="*/ f41 1 2"/>
                <a:gd name="f46" fmla="*/ f41 f7 1"/>
                <a:gd name="f47" fmla="+- f6 f44 0"/>
                <a:gd name="f48" fmla="*/ f46 1 200000"/>
                <a:gd name="f49" fmla="*/ f46 1 100000"/>
                <a:gd name="f50" fmla="+- f48 f45 0"/>
                <a:gd name="f51" fmla="*/ f48 f34 1"/>
                <a:gd name="f52" fmla="*/ f47 f34 1"/>
                <a:gd name="f53" fmla="*/ f49 f34 1"/>
                <a:gd name="f54" fmla="*/ f50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53" y="f39"/>
                </a:cxn>
                <a:cxn ang="f31">
                  <a:pos x="f51" y="f52"/>
                </a:cxn>
                <a:cxn ang="f32">
                  <a:pos x="f39" y="f42"/>
                </a:cxn>
                <a:cxn ang="f32">
                  <a:pos x="f53" y="f42"/>
                </a:cxn>
                <a:cxn ang="f32">
                  <a:pos x="f43" y="f42"/>
                </a:cxn>
                <a:cxn ang="f33">
                  <a:pos x="f54" y="f52"/>
                </a:cxn>
              </a:cxnLst>
              <a:rect l="f51" t="f52" r="f54" b="f42"/>
              <a:pathLst>
                <a:path>
                  <a:moveTo>
                    <a:pt x="f39" y="f42"/>
                  </a:moveTo>
                  <a:lnTo>
                    <a:pt x="f53" y="f39"/>
                  </a:lnTo>
                  <a:lnTo>
                    <a:pt x="f43" y="f42"/>
                  </a:lnTo>
                  <a:close/>
                </a:path>
              </a:pathLst>
            </a:custGeom>
            <a:solidFill>
              <a:schemeClr val="accent2"/>
            </a:solidFill>
            <a:ln w="12701" cap="flat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Quire Sans"/>
                <a:ea typeface="+mn-ea"/>
                <a:cs typeface="+mn-cs"/>
              </a:endParaRPr>
            </a:p>
          </p:txBody>
        </p:sp>
      </p:grpSp>
      <p:grpSp>
        <p:nvGrpSpPr>
          <p:cNvPr id="23" name="Gruppo 21">
            <a:extLst>
              <a:ext uri="{FF2B5EF4-FFF2-40B4-BE49-F238E27FC236}">
                <a16:creationId xmlns:a16="http://schemas.microsoft.com/office/drawing/2014/main" id="{3F6CE7C7-46DC-48F2-925C-823F2588DCC1}"/>
              </a:ext>
            </a:extLst>
          </p:cNvPr>
          <p:cNvGrpSpPr/>
          <p:nvPr/>
        </p:nvGrpSpPr>
        <p:grpSpPr>
          <a:xfrm>
            <a:off x="3200793" y="3501246"/>
            <a:ext cx="561706" cy="587831"/>
            <a:chOff x="3200793" y="3501246"/>
            <a:chExt cx="561706" cy="587831"/>
          </a:xfrm>
          <a:solidFill>
            <a:srgbClr val="3088AA"/>
          </a:solidFill>
        </p:grpSpPr>
        <p:sp>
          <p:nvSpPr>
            <p:cNvPr id="24" name="Rettangolo 22">
              <a:extLst>
                <a:ext uri="{FF2B5EF4-FFF2-40B4-BE49-F238E27FC236}">
                  <a16:creationId xmlns:a16="http://schemas.microsoft.com/office/drawing/2014/main" id="{3EE39479-0D6C-4529-9D4A-155D0E3112C7}"/>
                </a:ext>
              </a:extLst>
            </p:cNvPr>
            <p:cNvSpPr/>
            <p:nvPr/>
          </p:nvSpPr>
          <p:spPr>
            <a:xfrm>
              <a:off x="3239984" y="3710251"/>
              <a:ext cx="470266" cy="378826"/>
            </a:xfrm>
            <a:prstGeom prst="rect">
              <a:avLst/>
            </a:prstGeom>
            <a:grpFill/>
            <a:ln w="12701" cap="flat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kumimoji="0" lang="it-IT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dist="38095" dir="2639887">
                      <a:srgbClr val="4495A2"/>
                    </a:outerShdw>
                  </a:effectLst>
                  <a:uLnTx/>
                  <a:uFillTx/>
                  <a:latin typeface="Quire Sans"/>
                  <a:ea typeface="+mn-ea"/>
                  <a:cs typeface="+mn-cs"/>
                </a:rPr>
                <a:t>P</a:t>
              </a:r>
            </a:p>
          </p:txBody>
        </p:sp>
        <p:sp>
          <p:nvSpPr>
            <p:cNvPr id="25" name="Triangolo isoscele 23">
              <a:extLst>
                <a:ext uri="{FF2B5EF4-FFF2-40B4-BE49-F238E27FC236}">
                  <a16:creationId xmlns:a16="http://schemas.microsoft.com/office/drawing/2014/main" id="{531521B4-30E1-4DA7-B09C-1DCDC0CCD83D}"/>
                </a:ext>
              </a:extLst>
            </p:cNvPr>
            <p:cNvSpPr/>
            <p:nvPr/>
          </p:nvSpPr>
          <p:spPr>
            <a:xfrm>
              <a:off x="3200793" y="3501246"/>
              <a:ext cx="561706" cy="26125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50000"/>
                <a:gd name="f8" fmla="+- 0 0 -360"/>
                <a:gd name="f9" fmla="+- 0 0 -270"/>
                <a:gd name="f10" fmla="+- 0 0 -180"/>
                <a:gd name="f11" fmla="+- 0 0 -90"/>
                <a:gd name="f12" fmla="abs f3"/>
                <a:gd name="f13" fmla="abs f4"/>
                <a:gd name="f14" fmla="abs f5"/>
                <a:gd name="f15" fmla="*/ f8 f0 1"/>
                <a:gd name="f16" fmla="*/ f9 f0 1"/>
                <a:gd name="f17" fmla="*/ f10 f0 1"/>
                <a:gd name="f18" fmla="*/ f11 f0 1"/>
                <a:gd name="f19" fmla="?: f12 f3 1"/>
                <a:gd name="f20" fmla="?: f13 f4 1"/>
                <a:gd name="f21" fmla="?: f14 f5 1"/>
                <a:gd name="f22" fmla="*/ f15 1 f2"/>
                <a:gd name="f23" fmla="*/ f16 1 f2"/>
                <a:gd name="f24" fmla="*/ f17 1 f2"/>
                <a:gd name="f25" fmla="*/ f18 1 f2"/>
                <a:gd name="f26" fmla="*/ f19 1 21600"/>
                <a:gd name="f27" fmla="*/ f20 1 21600"/>
                <a:gd name="f28" fmla="*/ 21600 f19 1"/>
                <a:gd name="f29" fmla="*/ 21600 f20 1"/>
                <a:gd name="f30" fmla="+- f22 0 f1"/>
                <a:gd name="f31" fmla="+- f23 0 f1"/>
                <a:gd name="f32" fmla="+- f24 0 f1"/>
                <a:gd name="f33" fmla="+- f25 0 f1"/>
                <a:gd name="f34" fmla="min f27 f26"/>
                <a:gd name="f35" fmla="*/ f28 1 f21"/>
                <a:gd name="f36" fmla="*/ f29 1 f21"/>
                <a:gd name="f37" fmla="val f35"/>
                <a:gd name="f38" fmla="val f36"/>
                <a:gd name="f39" fmla="*/ f6 f34 1"/>
                <a:gd name="f40" fmla="+- f38 0 f6"/>
                <a:gd name="f41" fmla="+- f37 0 f6"/>
                <a:gd name="f42" fmla="*/ f38 f34 1"/>
                <a:gd name="f43" fmla="*/ f37 f34 1"/>
                <a:gd name="f44" fmla="*/ f40 1 2"/>
                <a:gd name="f45" fmla="*/ f41 1 2"/>
                <a:gd name="f46" fmla="*/ f41 f7 1"/>
                <a:gd name="f47" fmla="+- f6 f44 0"/>
                <a:gd name="f48" fmla="*/ f46 1 200000"/>
                <a:gd name="f49" fmla="*/ f46 1 100000"/>
                <a:gd name="f50" fmla="+- f48 f45 0"/>
                <a:gd name="f51" fmla="*/ f48 f34 1"/>
                <a:gd name="f52" fmla="*/ f47 f34 1"/>
                <a:gd name="f53" fmla="*/ f49 f34 1"/>
                <a:gd name="f54" fmla="*/ f50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53" y="f39"/>
                </a:cxn>
                <a:cxn ang="f31">
                  <a:pos x="f51" y="f52"/>
                </a:cxn>
                <a:cxn ang="f32">
                  <a:pos x="f39" y="f42"/>
                </a:cxn>
                <a:cxn ang="f32">
                  <a:pos x="f53" y="f42"/>
                </a:cxn>
                <a:cxn ang="f32">
                  <a:pos x="f43" y="f42"/>
                </a:cxn>
                <a:cxn ang="f33">
                  <a:pos x="f54" y="f52"/>
                </a:cxn>
              </a:cxnLst>
              <a:rect l="f51" t="f52" r="f54" b="f42"/>
              <a:pathLst>
                <a:path>
                  <a:moveTo>
                    <a:pt x="f39" y="f42"/>
                  </a:moveTo>
                  <a:lnTo>
                    <a:pt x="f53" y="f39"/>
                  </a:lnTo>
                  <a:lnTo>
                    <a:pt x="f43" y="f42"/>
                  </a:lnTo>
                  <a:close/>
                </a:path>
              </a:pathLst>
            </a:custGeom>
            <a:grpFill/>
            <a:ln w="12701" cap="flat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Quire Sans"/>
                <a:ea typeface="+mn-ea"/>
                <a:cs typeface="+mn-cs"/>
              </a:endParaRPr>
            </a:p>
          </p:txBody>
        </p:sp>
      </p:grpSp>
      <p:grpSp>
        <p:nvGrpSpPr>
          <p:cNvPr id="26" name="Gruppo 24">
            <a:extLst>
              <a:ext uri="{FF2B5EF4-FFF2-40B4-BE49-F238E27FC236}">
                <a16:creationId xmlns:a16="http://schemas.microsoft.com/office/drawing/2014/main" id="{3FB53A4D-7D20-45BC-94B2-70C8B8F46D5E}"/>
              </a:ext>
            </a:extLst>
          </p:cNvPr>
          <p:cNvGrpSpPr/>
          <p:nvPr/>
        </p:nvGrpSpPr>
        <p:grpSpPr>
          <a:xfrm>
            <a:off x="2027313" y="1288575"/>
            <a:ext cx="561706" cy="587830"/>
            <a:chOff x="1303413" y="3384075"/>
            <a:chExt cx="561706" cy="587830"/>
          </a:xfrm>
        </p:grpSpPr>
        <p:sp>
          <p:nvSpPr>
            <p:cNvPr id="27" name="Rettangolo 25">
              <a:extLst>
                <a:ext uri="{FF2B5EF4-FFF2-40B4-BE49-F238E27FC236}">
                  <a16:creationId xmlns:a16="http://schemas.microsoft.com/office/drawing/2014/main" id="{C995F17F-79E3-48E9-8078-5B089DE3441F}"/>
                </a:ext>
              </a:extLst>
            </p:cNvPr>
            <p:cNvSpPr/>
            <p:nvPr/>
          </p:nvSpPr>
          <p:spPr>
            <a:xfrm>
              <a:off x="1342604" y="3593079"/>
              <a:ext cx="470266" cy="378826"/>
            </a:xfrm>
            <a:prstGeom prst="rect">
              <a:avLst/>
            </a:prstGeom>
            <a:solidFill>
              <a:srgbClr val="BFBFBF"/>
            </a:solidFill>
            <a:ln w="12701" cap="flat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kumimoji="0" lang="it-IT" sz="1800" b="1" i="0" u="none" strike="noStrike" kern="1200" cap="none" spc="50" normalizeH="0" baseline="0" noProof="0">
                  <a:ln>
                    <a:noFill/>
                  </a:ln>
                  <a:solidFill>
                    <a:srgbClr val="EBEBEB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Quire Sans"/>
                  <a:ea typeface="+mn-ea"/>
                  <a:cs typeface="+mn-cs"/>
                </a:rPr>
                <a:t>S</a:t>
              </a:r>
            </a:p>
          </p:txBody>
        </p:sp>
        <p:sp>
          <p:nvSpPr>
            <p:cNvPr id="28" name="Triangolo isoscele 26">
              <a:extLst>
                <a:ext uri="{FF2B5EF4-FFF2-40B4-BE49-F238E27FC236}">
                  <a16:creationId xmlns:a16="http://schemas.microsoft.com/office/drawing/2014/main" id="{B260AA6A-5CD1-46AD-A333-7F5C19E0FCAB}"/>
                </a:ext>
              </a:extLst>
            </p:cNvPr>
            <p:cNvSpPr/>
            <p:nvPr/>
          </p:nvSpPr>
          <p:spPr>
            <a:xfrm>
              <a:off x="1303413" y="3384075"/>
              <a:ext cx="561706" cy="26125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50000"/>
                <a:gd name="f8" fmla="+- 0 0 -360"/>
                <a:gd name="f9" fmla="+- 0 0 -270"/>
                <a:gd name="f10" fmla="+- 0 0 -180"/>
                <a:gd name="f11" fmla="+- 0 0 -90"/>
                <a:gd name="f12" fmla="abs f3"/>
                <a:gd name="f13" fmla="abs f4"/>
                <a:gd name="f14" fmla="abs f5"/>
                <a:gd name="f15" fmla="*/ f8 f0 1"/>
                <a:gd name="f16" fmla="*/ f9 f0 1"/>
                <a:gd name="f17" fmla="*/ f10 f0 1"/>
                <a:gd name="f18" fmla="*/ f11 f0 1"/>
                <a:gd name="f19" fmla="?: f12 f3 1"/>
                <a:gd name="f20" fmla="?: f13 f4 1"/>
                <a:gd name="f21" fmla="?: f14 f5 1"/>
                <a:gd name="f22" fmla="*/ f15 1 f2"/>
                <a:gd name="f23" fmla="*/ f16 1 f2"/>
                <a:gd name="f24" fmla="*/ f17 1 f2"/>
                <a:gd name="f25" fmla="*/ f18 1 f2"/>
                <a:gd name="f26" fmla="*/ f19 1 21600"/>
                <a:gd name="f27" fmla="*/ f20 1 21600"/>
                <a:gd name="f28" fmla="*/ 21600 f19 1"/>
                <a:gd name="f29" fmla="*/ 21600 f20 1"/>
                <a:gd name="f30" fmla="+- f22 0 f1"/>
                <a:gd name="f31" fmla="+- f23 0 f1"/>
                <a:gd name="f32" fmla="+- f24 0 f1"/>
                <a:gd name="f33" fmla="+- f25 0 f1"/>
                <a:gd name="f34" fmla="min f27 f26"/>
                <a:gd name="f35" fmla="*/ f28 1 f21"/>
                <a:gd name="f36" fmla="*/ f29 1 f21"/>
                <a:gd name="f37" fmla="val f35"/>
                <a:gd name="f38" fmla="val f36"/>
                <a:gd name="f39" fmla="*/ f6 f34 1"/>
                <a:gd name="f40" fmla="+- f38 0 f6"/>
                <a:gd name="f41" fmla="+- f37 0 f6"/>
                <a:gd name="f42" fmla="*/ f38 f34 1"/>
                <a:gd name="f43" fmla="*/ f37 f34 1"/>
                <a:gd name="f44" fmla="*/ f40 1 2"/>
                <a:gd name="f45" fmla="*/ f41 1 2"/>
                <a:gd name="f46" fmla="*/ f41 f7 1"/>
                <a:gd name="f47" fmla="+- f6 f44 0"/>
                <a:gd name="f48" fmla="*/ f46 1 200000"/>
                <a:gd name="f49" fmla="*/ f46 1 100000"/>
                <a:gd name="f50" fmla="+- f48 f45 0"/>
                <a:gd name="f51" fmla="*/ f48 f34 1"/>
                <a:gd name="f52" fmla="*/ f47 f34 1"/>
                <a:gd name="f53" fmla="*/ f49 f34 1"/>
                <a:gd name="f54" fmla="*/ f50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53" y="f39"/>
                </a:cxn>
                <a:cxn ang="f31">
                  <a:pos x="f51" y="f52"/>
                </a:cxn>
                <a:cxn ang="f32">
                  <a:pos x="f39" y="f42"/>
                </a:cxn>
                <a:cxn ang="f32">
                  <a:pos x="f53" y="f42"/>
                </a:cxn>
                <a:cxn ang="f32">
                  <a:pos x="f43" y="f42"/>
                </a:cxn>
                <a:cxn ang="f33">
                  <a:pos x="f54" y="f52"/>
                </a:cxn>
              </a:cxnLst>
              <a:rect l="f51" t="f52" r="f54" b="f42"/>
              <a:pathLst>
                <a:path>
                  <a:moveTo>
                    <a:pt x="f39" y="f42"/>
                  </a:moveTo>
                  <a:lnTo>
                    <a:pt x="f53" y="f39"/>
                  </a:lnTo>
                  <a:lnTo>
                    <a:pt x="f43" y="f42"/>
                  </a:lnTo>
                  <a:close/>
                </a:path>
              </a:pathLst>
            </a:custGeom>
            <a:solidFill>
              <a:srgbClr val="BFBFBF"/>
            </a:solidFill>
            <a:ln w="12701" cap="flat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Quire Sans"/>
                <a:ea typeface="+mn-ea"/>
                <a:cs typeface="+mn-cs"/>
              </a:endParaRPr>
            </a:p>
          </p:txBody>
        </p:sp>
      </p:grpSp>
      <p:grpSp>
        <p:nvGrpSpPr>
          <p:cNvPr id="29" name="Gruppo 35">
            <a:extLst>
              <a:ext uri="{FF2B5EF4-FFF2-40B4-BE49-F238E27FC236}">
                <a16:creationId xmlns:a16="http://schemas.microsoft.com/office/drawing/2014/main" id="{499AC93C-7237-4499-9F79-BF1F748975AA}"/>
              </a:ext>
            </a:extLst>
          </p:cNvPr>
          <p:cNvGrpSpPr/>
          <p:nvPr/>
        </p:nvGrpSpPr>
        <p:grpSpPr>
          <a:xfrm>
            <a:off x="0" y="5935288"/>
            <a:ext cx="5685904" cy="922711"/>
            <a:chOff x="0" y="5935288"/>
            <a:chExt cx="5685904" cy="922711"/>
          </a:xfrm>
        </p:grpSpPr>
        <p:grpSp>
          <p:nvGrpSpPr>
            <p:cNvPr id="30" name="Gruppo 36">
              <a:extLst>
                <a:ext uri="{FF2B5EF4-FFF2-40B4-BE49-F238E27FC236}">
                  <a16:creationId xmlns:a16="http://schemas.microsoft.com/office/drawing/2014/main" id="{CE4EF0BD-4CEC-463E-915B-66240D969958}"/>
                </a:ext>
              </a:extLst>
            </p:cNvPr>
            <p:cNvGrpSpPr/>
            <p:nvPr/>
          </p:nvGrpSpPr>
          <p:grpSpPr>
            <a:xfrm>
              <a:off x="1892423" y="6191219"/>
              <a:ext cx="3793481" cy="666780"/>
              <a:chOff x="1892423" y="6191219"/>
              <a:chExt cx="3793481" cy="666780"/>
            </a:xfrm>
          </p:grpSpPr>
          <p:pic>
            <p:nvPicPr>
              <p:cNvPr id="31" name="Elemento grafico 11" descr="Illustrazione di una matita cartone animato ">
                <a:extLst>
                  <a:ext uri="{FF2B5EF4-FFF2-40B4-BE49-F238E27FC236}">
                    <a16:creationId xmlns:a16="http://schemas.microsoft.com/office/drawing/2014/main" id="{04AABAC9-0DA2-4190-A18D-47EE5D7168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 rot="522056" flipH="1">
                <a:off x="4814463" y="6234480"/>
                <a:ext cx="871441" cy="600358"/>
              </a:xfrm>
              <a:prstGeom prst="rect">
                <a:avLst/>
              </a:prstGeom>
              <a:noFill/>
              <a:ln cap="flat">
                <a:noFill/>
              </a:ln>
            </p:spPr>
          </p:pic>
          <p:pic>
            <p:nvPicPr>
              <p:cNvPr id="32" name="Elemento grafico 7" descr="Illustrazione di un sacchetto blu di articoli per la scuola cartone animato ">
                <a:extLst>
                  <a:ext uri="{FF2B5EF4-FFF2-40B4-BE49-F238E27FC236}">
                    <a16:creationId xmlns:a16="http://schemas.microsoft.com/office/drawing/2014/main" id="{6CD774E8-E283-4165-B656-5FEA0C22DE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 flipH="1">
                <a:off x="3231681" y="6191219"/>
                <a:ext cx="1675683" cy="465676"/>
              </a:xfrm>
              <a:prstGeom prst="rect">
                <a:avLst/>
              </a:prstGeom>
              <a:noFill/>
              <a:ln cap="flat">
                <a:noFill/>
              </a:ln>
            </p:spPr>
          </p:pic>
          <p:pic>
            <p:nvPicPr>
              <p:cNvPr id="33" name="Elemento grafico 9" descr="Illustrazione di un libro viola cartone animato ">
                <a:extLst>
                  <a:ext uri="{FF2B5EF4-FFF2-40B4-BE49-F238E27FC236}">
                    <a16:creationId xmlns:a16="http://schemas.microsoft.com/office/drawing/2014/main" id="{E2328FC5-A9DB-43CC-AFB4-898D5D27E5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1892423" y="6205411"/>
                <a:ext cx="1393289" cy="652588"/>
              </a:xfrm>
              <a:prstGeom prst="rect">
                <a:avLst/>
              </a:prstGeom>
              <a:noFill/>
              <a:ln cap="flat">
                <a:noFill/>
              </a:ln>
            </p:spPr>
          </p:pic>
        </p:grpSp>
        <p:pic>
          <p:nvPicPr>
            <p:cNvPr id="34" name="Elemento grafico 5" descr="Illustrazione di un mappamondo cartone animato ">
              <a:extLst>
                <a:ext uri="{FF2B5EF4-FFF2-40B4-BE49-F238E27FC236}">
                  <a16:creationId xmlns:a16="http://schemas.microsoft.com/office/drawing/2014/main" id="{4E53BA17-E6B2-4FFB-AA88-226E4264355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 flipH="1">
              <a:off x="0" y="5935288"/>
              <a:ext cx="1997854" cy="767803"/>
            </a:xfrm>
            <a:prstGeom prst="rect">
              <a:avLst/>
            </a:prstGeom>
            <a:noFill/>
            <a:ln cap="flat">
              <a:noFill/>
            </a:ln>
          </p:spPr>
        </p:pic>
      </p:grpSp>
      <p:grpSp>
        <p:nvGrpSpPr>
          <p:cNvPr id="35" name="Gruppo 21">
            <a:extLst>
              <a:ext uri="{FF2B5EF4-FFF2-40B4-BE49-F238E27FC236}">
                <a16:creationId xmlns:a16="http://schemas.microsoft.com/office/drawing/2014/main" id="{9E15E11E-20A3-488A-AA91-08CFBE8E4148}"/>
              </a:ext>
            </a:extLst>
          </p:cNvPr>
          <p:cNvGrpSpPr/>
          <p:nvPr/>
        </p:nvGrpSpPr>
        <p:grpSpPr>
          <a:xfrm>
            <a:off x="2743593" y="1767696"/>
            <a:ext cx="561706" cy="587831"/>
            <a:chOff x="3200793" y="3501246"/>
            <a:chExt cx="561706" cy="587831"/>
          </a:xfrm>
          <a:solidFill>
            <a:schemeClr val="bg1"/>
          </a:solidFill>
        </p:grpSpPr>
        <p:sp>
          <p:nvSpPr>
            <p:cNvPr id="36" name="Rettangolo 22">
              <a:extLst>
                <a:ext uri="{FF2B5EF4-FFF2-40B4-BE49-F238E27FC236}">
                  <a16:creationId xmlns:a16="http://schemas.microsoft.com/office/drawing/2014/main" id="{BF65E729-C3F4-4589-A8CD-0E9E09987F12}"/>
                </a:ext>
              </a:extLst>
            </p:cNvPr>
            <p:cNvSpPr/>
            <p:nvPr/>
          </p:nvSpPr>
          <p:spPr>
            <a:xfrm>
              <a:off x="3239984" y="3710251"/>
              <a:ext cx="470266" cy="378826"/>
            </a:xfrm>
            <a:prstGeom prst="rect">
              <a:avLst/>
            </a:prstGeom>
            <a:grpFill/>
            <a:ln w="12701" cap="flat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kumimoji="0" lang="it-IT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>
                    <a:outerShdw dist="38095" dir="2639887">
                      <a:srgbClr val="4495A2"/>
                    </a:outerShdw>
                  </a:effectLst>
                  <a:uLnTx/>
                  <a:uFillTx/>
                  <a:latin typeface="Quire Sans"/>
                  <a:ea typeface="+mn-ea"/>
                  <a:cs typeface="+mn-cs"/>
                </a:rPr>
                <a:t>I</a:t>
              </a:r>
              <a:endPara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dist="38095" dir="2639887">
                    <a:srgbClr val="4495A2"/>
                  </a:outerShdw>
                </a:effectLst>
                <a:uLnTx/>
                <a:uFillTx/>
                <a:latin typeface="Quire Sans"/>
                <a:ea typeface="+mn-ea"/>
                <a:cs typeface="+mn-cs"/>
              </a:endParaRPr>
            </a:p>
          </p:txBody>
        </p:sp>
        <p:sp>
          <p:nvSpPr>
            <p:cNvPr id="37" name="Triangolo isoscele 23">
              <a:extLst>
                <a:ext uri="{FF2B5EF4-FFF2-40B4-BE49-F238E27FC236}">
                  <a16:creationId xmlns:a16="http://schemas.microsoft.com/office/drawing/2014/main" id="{CA9EF936-7634-4123-A51A-CBAED43286C3}"/>
                </a:ext>
              </a:extLst>
            </p:cNvPr>
            <p:cNvSpPr/>
            <p:nvPr/>
          </p:nvSpPr>
          <p:spPr>
            <a:xfrm>
              <a:off x="3200793" y="3501246"/>
              <a:ext cx="561706" cy="26125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50000"/>
                <a:gd name="f8" fmla="+- 0 0 -360"/>
                <a:gd name="f9" fmla="+- 0 0 -270"/>
                <a:gd name="f10" fmla="+- 0 0 -180"/>
                <a:gd name="f11" fmla="+- 0 0 -90"/>
                <a:gd name="f12" fmla="abs f3"/>
                <a:gd name="f13" fmla="abs f4"/>
                <a:gd name="f14" fmla="abs f5"/>
                <a:gd name="f15" fmla="*/ f8 f0 1"/>
                <a:gd name="f16" fmla="*/ f9 f0 1"/>
                <a:gd name="f17" fmla="*/ f10 f0 1"/>
                <a:gd name="f18" fmla="*/ f11 f0 1"/>
                <a:gd name="f19" fmla="?: f12 f3 1"/>
                <a:gd name="f20" fmla="?: f13 f4 1"/>
                <a:gd name="f21" fmla="?: f14 f5 1"/>
                <a:gd name="f22" fmla="*/ f15 1 f2"/>
                <a:gd name="f23" fmla="*/ f16 1 f2"/>
                <a:gd name="f24" fmla="*/ f17 1 f2"/>
                <a:gd name="f25" fmla="*/ f18 1 f2"/>
                <a:gd name="f26" fmla="*/ f19 1 21600"/>
                <a:gd name="f27" fmla="*/ f20 1 21600"/>
                <a:gd name="f28" fmla="*/ 21600 f19 1"/>
                <a:gd name="f29" fmla="*/ 21600 f20 1"/>
                <a:gd name="f30" fmla="+- f22 0 f1"/>
                <a:gd name="f31" fmla="+- f23 0 f1"/>
                <a:gd name="f32" fmla="+- f24 0 f1"/>
                <a:gd name="f33" fmla="+- f25 0 f1"/>
                <a:gd name="f34" fmla="min f27 f26"/>
                <a:gd name="f35" fmla="*/ f28 1 f21"/>
                <a:gd name="f36" fmla="*/ f29 1 f21"/>
                <a:gd name="f37" fmla="val f35"/>
                <a:gd name="f38" fmla="val f36"/>
                <a:gd name="f39" fmla="*/ f6 f34 1"/>
                <a:gd name="f40" fmla="+- f38 0 f6"/>
                <a:gd name="f41" fmla="+- f37 0 f6"/>
                <a:gd name="f42" fmla="*/ f38 f34 1"/>
                <a:gd name="f43" fmla="*/ f37 f34 1"/>
                <a:gd name="f44" fmla="*/ f40 1 2"/>
                <a:gd name="f45" fmla="*/ f41 1 2"/>
                <a:gd name="f46" fmla="*/ f41 f7 1"/>
                <a:gd name="f47" fmla="+- f6 f44 0"/>
                <a:gd name="f48" fmla="*/ f46 1 200000"/>
                <a:gd name="f49" fmla="*/ f46 1 100000"/>
                <a:gd name="f50" fmla="+- f48 f45 0"/>
                <a:gd name="f51" fmla="*/ f48 f34 1"/>
                <a:gd name="f52" fmla="*/ f47 f34 1"/>
                <a:gd name="f53" fmla="*/ f49 f34 1"/>
                <a:gd name="f54" fmla="*/ f50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53" y="f39"/>
                </a:cxn>
                <a:cxn ang="f31">
                  <a:pos x="f51" y="f52"/>
                </a:cxn>
                <a:cxn ang="f32">
                  <a:pos x="f39" y="f42"/>
                </a:cxn>
                <a:cxn ang="f32">
                  <a:pos x="f53" y="f42"/>
                </a:cxn>
                <a:cxn ang="f32">
                  <a:pos x="f43" y="f42"/>
                </a:cxn>
                <a:cxn ang="f33">
                  <a:pos x="f54" y="f52"/>
                </a:cxn>
              </a:cxnLst>
              <a:rect l="f51" t="f52" r="f54" b="f42"/>
              <a:pathLst>
                <a:path>
                  <a:moveTo>
                    <a:pt x="f39" y="f42"/>
                  </a:moveTo>
                  <a:lnTo>
                    <a:pt x="f53" y="f39"/>
                  </a:lnTo>
                  <a:lnTo>
                    <a:pt x="f43" y="f42"/>
                  </a:lnTo>
                  <a:close/>
                </a:path>
              </a:pathLst>
            </a:custGeom>
            <a:grpFill/>
            <a:ln w="12701" cap="flat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Quire Sans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9">
    <p:bg>
      <p:bgPr>
        <a:pattFill prst="pct5">
          <a:fgClr>
            <a:srgbClr val="FFC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7">
            <a:extLst>
              <a:ext uri="{FF2B5EF4-FFF2-40B4-BE49-F238E27FC236}">
                <a16:creationId xmlns:a16="http://schemas.microsoft.com/office/drawing/2014/main" id="{4DEABEFD-5E78-41AD-A81D-32B450315FB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r="10953"/>
          <a:stretch>
            <a:fillRect/>
          </a:stretch>
        </p:blipFill>
        <p:spPr>
          <a:xfrm rot="1989252">
            <a:off x="10593981" y="13061"/>
            <a:ext cx="1646880" cy="145369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9" name="Titolo 7"/>
          <p:cNvSpPr>
            <a:spLocks noGrp="1"/>
          </p:cNvSpPr>
          <p:nvPr>
            <p:ph type="title"/>
          </p:nvPr>
        </p:nvSpPr>
        <p:spPr>
          <a:xfrm>
            <a:off x="901700" y="145371"/>
            <a:ext cx="9376578" cy="685800"/>
          </a:xfrm>
        </p:spPr>
        <p:txBody>
          <a:bodyPr/>
          <a:lstStyle/>
          <a:p>
            <a:r>
              <a:rPr lang="it-IT" sz="6000" dirty="0">
                <a:solidFill>
                  <a:srgbClr val="00B0F0"/>
                </a:solidFill>
                <a:latin typeface="Tekton Pro" charset="0"/>
                <a:ea typeface="Tekton Pro" charset="0"/>
                <a:cs typeface="Tekton Pro" charset="0"/>
              </a:rPr>
              <a:t>Scansione della giornata scolastica</a:t>
            </a:r>
          </a:p>
        </p:txBody>
      </p:sp>
      <p:graphicFrame>
        <p:nvGraphicFramePr>
          <p:cNvPr id="10" name="Tabel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022254"/>
              </p:ext>
            </p:extLst>
          </p:nvPr>
        </p:nvGraphicFramePr>
        <p:xfrm>
          <a:off x="2590164" y="1798761"/>
          <a:ext cx="7773036" cy="4521363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9183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54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733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200" b="1" dirty="0"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8.00 – 9.00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D5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D5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INGRESSO – ACCOGLIENZA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D5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D5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733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200" b="1" dirty="0"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9.00 – 9.30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D5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D5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D5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CIRCLE TIME ROUTINE: calendario presenze, servizi igienici, merenda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D5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D5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D5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733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200" b="1" dirty="0"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9.30 – 11.30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D5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D5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D5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ATTIVITA’ SPECIFICHE PER ETA’, GIOCO LIBERO/STRUTTURATO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D5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D5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D5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733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200" b="1" dirty="0"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11.30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D5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D5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D5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PRIMA USCITA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D5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D5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D5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7330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dirty="0"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11.30 – 12.00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endParaRPr lang="it-IT" sz="1200" dirty="0">
                        <a:effectLst/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D5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D5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D5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ROUTINE: servizi igienici e preparazione al pranzo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D5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D5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D5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733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200" b="1" dirty="0"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12.00 – 13.00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D5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D5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D5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PRANZO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D5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D5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D5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733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200" b="1" dirty="0"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13.00 – 14.00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D5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D5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D5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INTERVALLO: GIOCO LIBERO IN SEZIONE, IN SALONE O IN GIARDINO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D5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D5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D5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7330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dirty="0"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13.00 – 13.30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endParaRPr lang="it-IT" sz="1200" dirty="0">
                        <a:effectLst/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D5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D5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D5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SECONDA USCITA O ENTRATA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D5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D5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D5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8063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200" b="1" dirty="0"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14.00 – 15.30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D5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D5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D5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ATTIVITA’ SPECIFICHE PER ETA’, GIOCO LIBERO/STRUTTURATO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D5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D5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D5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733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200" b="1" dirty="0"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15.30 -16.00 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D5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D5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D5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ROUTINE: servizi igienici e preparazione all’uscita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D5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D5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D5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733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200" b="1" dirty="0"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16.00 – 16.30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D5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D5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USCITA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D5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D5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pSp>
        <p:nvGrpSpPr>
          <p:cNvPr id="13" name="Gruppo 6">
            <a:extLst>
              <a:ext uri="{FF2B5EF4-FFF2-40B4-BE49-F238E27FC236}">
                <a16:creationId xmlns:a16="http://schemas.microsoft.com/office/drawing/2014/main" id="{4C744495-B7F3-4B89-BB22-4AE47466F137}"/>
              </a:ext>
            </a:extLst>
          </p:cNvPr>
          <p:cNvGrpSpPr/>
          <p:nvPr/>
        </p:nvGrpSpPr>
        <p:grpSpPr>
          <a:xfrm>
            <a:off x="101827" y="200299"/>
            <a:ext cx="561706" cy="587830"/>
            <a:chOff x="101827" y="200299"/>
            <a:chExt cx="561706" cy="587830"/>
          </a:xfrm>
        </p:grpSpPr>
        <p:sp>
          <p:nvSpPr>
            <p:cNvPr id="14" name="Rettangolo 11">
              <a:extLst>
                <a:ext uri="{FF2B5EF4-FFF2-40B4-BE49-F238E27FC236}">
                  <a16:creationId xmlns:a16="http://schemas.microsoft.com/office/drawing/2014/main" id="{192CE5C3-A6D3-4718-94B9-6C2FF7F9A3E4}"/>
                </a:ext>
              </a:extLst>
            </p:cNvPr>
            <p:cNvSpPr/>
            <p:nvPr/>
          </p:nvSpPr>
          <p:spPr>
            <a:xfrm>
              <a:off x="141018" y="409303"/>
              <a:ext cx="470266" cy="378826"/>
            </a:xfrm>
            <a:prstGeom prst="rect">
              <a:avLst/>
            </a:prstGeom>
            <a:gradFill>
              <a:gsLst>
                <a:gs pos="0">
                  <a:srgbClr val="F5FAFB"/>
                </a:gs>
                <a:gs pos="100000">
                  <a:srgbClr val="A6D3DA"/>
                </a:gs>
              </a:gsLst>
              <a:lin ang="5400000"/>
            </a:gradFill>
            <a:ln w="12701" cap="flat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it-IT" b="1" spc="50" dirty="0">
                  <a:solidFill>
                    <a:srgbClr val="002060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Quire Sans"/>
                </a:rPr>
                <a:t>I</a:t>
              </a:r>
              <a:endParaRPr lang="it-IT" sz="1800" b="1" i="0" u="none" strike="noStrike" kern="1200" cap="none" spc="50" baseline="0" dirty="0">
                <a:solidFill>
                  <a:srgbClr val="00206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FillTx/>
                <a:latin typeface="Quire Sans"/>
              </a:endParaRPr>
            </a:p>
          </p:txBody>
        </p:sp>
        <p:sp>
          <p:nvSpPr>
            <p:cNvPr id="15" name="Triangolo isoscele 12">
              <a:extLst>
                <a:ext uri="{FF2B5EF4-FFF2-40B4-BE49-F238E27FC236}">
                  <a16:creationId xmlns:a16="http://schemas.microsoft.com/office/drawing/2014/main" id="{F26841E7-F41A-4E00-AEE0-BB7352588285}"/>
                </a:ext>
              </a:extLst>
            </p:cNvPr>
            <p:cNvSpPr/>
            <p:nvPr/>
          </p:nvSpPr>
          <p:spPr>
            <a:xfrm>
              <a:off x="101827" y="200299"/>
              <a:ext cx="561706" cy="26125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50000"/>
                <a:gd name="f8" fmla="+- 0 0 -360"/>
                <a:gd name="f9" fmla="+- 0 0 -270"/>
                <a:gd name="f10" fmla="+- 0 0 -180"/>
                <a:gd name="f11" fmla="+- 0 0 -90"/>
                <a:gd name="f12" fmla="abs f3"/>
                <a:gd name="f13" fmla="abs f4"/>
                <a:gd name="f14" fmla="abs f5"/>
                <a:gd name="f15" fmla="*/ f8 f0 1"/>
                <a:gd name="f16" fmla="*/ f9 f0 1"/>
                <a:gd name="f17" fmla="*/ f10 f0 1"/>
                <a:gd name="f18" fmla="*/ f11 f0 1"/>
                <a:gd name="f19" fmla="?: f12 f3 1"/>
                <a:gd name="f20" fmla="?: f13 f4 1"/>
                <a:gd name="f21" fmla="?: f14 f5 1"/>
                <a:gd name="f22" fmla="*/ f15 1 f2"/>
                <a:gd name="f23" fmla="*/ f16 1 f2"/>
                <a:gd name="f24" fmla="*/ f17 1 f2"/>
                <a:gd name="f25" fmla="*/ f18 1 f2"/>
                <a:gd name="f26" fmla="*/ f19 1 21600"/>
                <a:gd name="f27" fmla="*/ f20 1 21600"/>
                <a:gd name="f28" fmla="*/ 21600 f19 1"/>
                <a:gd name="f29" fmla="*/ 21600 f20 1"/>
                <a:gd name="f30" fmla="+- f22 0 f1"/>
                <a:gd name="f31" fmla="+- f23 0 f1"/>
                <a:gd name="f32" fmla="+- f24 0 f1"/>
                <a:gd name="f33" fmla="+- f25 0 f1"/>
                <a:gd name="f34" fmla="min f27 f26"/>
                <a:gd name="f35" fmla="*/ f28 1 f21"/>
                <a:gd name="f36" fmla="*/ f29 1 f21"/>
                <a:gd name="f37" fmla="val f35"/>
                <a:gd name="f38" fmla="val f36"/>
                <a:gd name="f39" fmla="*/ f6 f34 1"/>
                <a:gd name="f40" fmla="+- f38 0 f6"/>
                <a:gd name="f41" fmla="+- f37 0 f6"/>
                <a:gd name="f42" fmla="*/ f38 f34 1"/>
                <a:gd name="f43" fmla="*/ f37 f34 1"/>
                <a:gd name="f44" fmla="*/ f40 1 2"/>
                <a:gd name="f45" fmla="*/ f41 1 2"/>
                <a:gd name="f46" fmla="*/ f41 f7 1"/>
                <a:gd name="f47" fmla="+- f6 f44 0"/>
                <a:gd name="f48" fmla="*/ f46 1 200000"/>
                <a:gd name="f49" fmla="*/ f46 1 100000"/>
                <a:gd name="f50" fmla="+- f48 f45 0"/>
                <a:gd name="f51" fmla="*/ f48 f34 1"/>
                <a:gd name="f52" fmla="*/ f47 f34 1"/>
                <a:gd name="f53" fmla="*/ f49 f34 1"/>
                <a:gd name="f54" fmla="*/ f50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53" y="f39"/>
                </a:cxn>
                <a:cxn ang="f31">
                  <a:pos x="f51" y="f52"/>
                </a:cxn>
                <a:cxn ang="f32">
                  <a:pos x="f39" y="f42"/>
                </a:cxn>
                <a:cxn ang="f32">
                  <a:pos x="f53" y="f42"/>
                </a:cxn>
                <a:cxn ang="f32">
                  <a:pos x="f43" y="f42"/>
                </a:cxn>
                <a:cxn ang="f33">
                  <a:pos x="f54" y="f52"/>
                </a:cxn>
              </a:cxnLst>
              <a:rect l="f51" t="f52" r="f54" b="f42"/>
              <a:pathLst>
                <a:path>
                  <a:moveTo>
                    <a:pt x="f39" y="f42"/>
                  </a:moveTo>
                  <a:lnTo>
                    <a:pt x="f53" y="f39"/>
                  </a:lnTo>
                  <a:lnTo>
                    <a:pt x="f43" y="f42"/>
                  </a:lnTo>
                  <a:close/>
                </a:path>
              </a:pathLst>
            </a:custGeom>
            <a:gradFill>
              <a:gsLst>
                <a:gs pos="0">
                  <a:srgbClr val="F5FAFB"/>
                </a:gs>
                <a:gs pos="100000">
                  <a:srgbClr val="A6D3DA"/>
                </a:gs>
              </a:gsLst>
              <a:lin ang="5400000"/>
            </a:gradFill>
            <a:ln w="12701" cap="flat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Quire Sans"/>
              </a:endParaRPr>
            </a:p>
          </p:txBody>
        </p:sp>
      </p:grpSp>
    </p:spTree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4">
    <p:bg>
      <p:bgPr>
        <a:pattFill prst="pct5">
          <a:fgClr>
            <a:srgbClr val="FFC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7">
            <a:extLst>
              <a:ext uri="{FF2B5EF4-FFF2-40B4-BE49-F238E27FC236}">
                <a16:creationId xmlns:a16="http://schemas.microsoft.com/office/drawing/2014/main" id="{B4B3F54D-EC35-467E-AFB1-1451DD81471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r="10953"/>
          <a:stretch>
            <a:fillRect/>
          </a:stretch>
        </p:blipFill>
        <p:spPr>
          <a:xfrm rot="1989252">
            <a:off x="10593981" y="13061"/>
            <a:ext cx="1646880" cy="1453694"/>
          </a:xfrm>
          <a:prstGeom prst="rect">
            <a:avLst/>
          </a:prstGeom>
          <a:noFill/>
          <a:ln cap="flat">
            <a:noFill/>
          </a:ln>
        </p:spPr>
      </p:pic>
      <p:grpSp>
        <p:nvGrpSpPr>
          <p:cNvPr id="3" name="Gruppo 6">
            <a:extLst>
              <a:ext uri="{FF2B5EF4-FFF2-40B4-BE49-F238E27FC236}">
                <a16:creationId xmlns:a16="http://schemas.microsoft.com/office/drawing/2014/main" id="{4C744495-B7F3-4B89-BB22-4AE47466F137}"/>
              </a:ext>
            </a:extLst>
          </p:cNvPr>
          <p:cNvGrpSpPr/>
          <p:nvPr/>
        </p:nvGrpSpPr>
        <p:grpSpPr>
          <a:xfrm>
            <a:off x="101827" y="200299"/>
            <a:ext cx="561706" cy="587830"/>
            <a:chOff x="101827" y="200299"/>
            <a:chExt cx="561706" cy="587830"/>
          </a:xfrm>
        </p:grpSpPr>
        <p:sp>
          <p:nvSpPr>
            <p:cNvPr id="4" name="Rettangolo 11">
              <a:extLst>
                <a:ext uri="{FF2B5EF4-FFF2-40B4-BE49-F238E27FC236}">
                  <a16:creationId xmlns:a16="http://schemas.microsoft.com/office/drawing/2014/main" id="{192CE5C3-A6D3-4718-94B9-6C2FF7F9A3E4}"/>
                </a:ext>
              </a:extLst>
            </p:cNvPr>
            <p:cNvSpPr/>
            <p:nvPr/>
          </p:nvSpPr>
          <p:spPr>
            <a:xfrm>
              <a:off x="141018" y="409303"/>
              <a:ext cx="470266" cy="378826"/>
            </a:xfrm>
            <a:prstGeom prst="rect">
              <a:avLst/>
            </a:prstGeom>
            <a:gradFill>
              <a:gsLst>
                <a:gs pos="0">
                  <a:srgbClr val="F5FAFB"/>
                </a:gs>
                <a:gs pos="100000">
                  <a:srgbClr val="A6D3DA"/>
                </a:gs>
              </a:gsLst>
              <a:lin ang="5400000"/>
            </a:gradFill>
            <a:ln w="12701" cap="flat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it-IT" b="1" spc="50" dirty="0">
                  <a:solidFill>
                    <a:srgbClr val="002060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Quire Sans"/>
                </a:rPr>
                <a:t>I</a:t>
              </a:r>
              <a:endParaRPr lang="it-IT" sz="1800" b="1" i="0" u="none" strike="noStrike" kern="1200" cap="none" spc="50" baseline="0" dirty="0">
                <a:solidFill>
                  <a:srgbClr val="00206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FillTx/>
                <a:latin typeface="Quire Sans"/>
              </a:endParaRPr>
            </a:p>
          </p:txBody>
        </p:sp>
        <p:sp>
          <p:nvSpPr>
            <p:cNvPr id="5" name="Triangolo isoscele 12">
              <a:extLst>
                <a:ext uri="{FF2B5EF4-FFF2-40B4-BE49-F238E27FC236}">
                  <a16:creationId xmlns:a16="http://schemas.microsoft.com/office/drawing/2014/main" id="{F26841E7-F41A-4E00-AEE0-BB7352588285}"/>
                </a:ext>
              </a:extLst>
            </p:cNvPr>
            <p:cNvSpPr/>
            <p:nvPr/>
          </p:nvSpPr>
          <p:spPr>
            <a:xfrm>
              <a:off x="101827" y="200299"/>
              <a:ext cx="561706" cy="26125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50000"/>
                <a:gd name="f8" fmla="+- 0 0 -360"/>
                <a:gd name="f9" fmla="+- 0 0 -270"/>
                <a:gd name="f10" fmla="+- 0 0 -180"/>
                <a:gd name="f11" fmla="+- 0 0 -90"/>
                <a:gd name="f12" fmla="abs f3"/>
                <a:gd name="f13" fmla="abs f4"/>
                <a:gd name="f14" fmla="abs f5"/>
                <a:gd name="f15" fmla="*/ f8 f0 1"/>
                <a:gd name="f16" fmla="*/ f9 f0 1"/>
                <a:gd name="f17" fmla="*/ f10 f0 1"/>
                <a:gd name="f18" fmla="*/ f11 f0 1"/>
                <a:gd name="f19" fmla="?: f12 f3 1"/>
                <a:gd name="f20" fmla="?: f13 f4 1"/>
                <a:gd name="f21" fmla="?: f14 f5 1"/>
                <a:gd name="f22" fmla="*/ f15 1 f2"/>
                <a:gd name="f23" fmla="*/ f16 1 f2"/>
                <a:gd name="f24" fmla="*/ f17 1 f2"/>
                <a:gd name="f25" fmla="*/ f18 1 f2"/>
                <a:gd name="f26" fmla="*/ f19 1 21600"/>
                <a:gd name="f27" fmla="*/ f20 1 21600"/>
                <a:gd name="f28" fmla="*/ 21600 f19 1"/>
                <a:gd name="f29" fmla="*/ 21600 f20 1"/>
                <a:gd name="f30" fmla="+- f22 0 f1"/>
                <a:gd name="f31" fmla="+- f23 0 f1"/>
                <a:gd name="f32" fmla="+- f24 0 f1"/>
                <a:gd name="f33" fmla="+- f25 0 f1"/>
                <a:gd name="f34" fmla="min f27 f26"/>
                <a:gd name="f35" fmla="*/ f28 1 f21"/>
                <a:gd name="f36" fmla="*/ f29 1 f21"/>
                <a:gd name="f37" fmla="val f35"/>
                <a:gd name="f38" fmla="val f36"/>
                <a:gd name="f39" fmla="*/ f6 f34 1"/>
                <a:gd name="f40" fmla="+- f38 0 f6"/>
                <a:gd name="f41" fmla="+- f37 0 f6"/>
                <a:gd name="f42" fmla="*/ f38 f34 1"/>
                <a:gd name="f43" fmla="*/ f37 f34 1"/>
                <a:gd name="f44" fmla="*/ f40 1 2"/>
                <a:gd name="f45" fmla="*/ f41 1 2"/>
                <a:gd name="f46" fmla="*/ f41 f7 1"/>
                <a:gd name="f47" fmla="+- f6 f44 0"/>
                <a:gd name="f48" fmla="*/ f46 1 200000"/>
                <a:gd name="f49" fmla="*/ f46 1 100000"/>
                <a:gd name="f50" fmla="+- f48 f45 0"/>
                <a:gd name="f51" fmla="*/ f48 f34 1"/>
                <a:gd name="f52" fmla="*/ f47 f34 1"/>
                <a:gd name="f53" fmla="*/ f49 f34 1"/>
                <a:gd name="f54" fmla="*/ f50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53" y="f39"/>
                </a:cxn>
                <a:cxn ang="f31">
                  <a:pos x="f51" y="f52"/>
                </a:cxn>
                <a:cxn ang="f32">
                  <a:pos x="f39" y="f42"/>
                </a:cxn>
                <a:cxn ang="f32">
                  <a:pos x="f53" y="f42"/>
                </a:cxn>
                <a:cxn ang="f32">
                  <a:pos x="f43" y="f42"/>
                </a:cxn>
                <a:cxn ang="f33">
                  <a:pos x="f54" y="f52"/>
                </a:cxn>
              </a:cxnLst>
              <a:rect l="f51" t="f52" r="f54" b="f42"/>
              <a:pathLst>
                <a:path>
                  <a:moveTo>
                    <a:pt x="f39" y="f42"/>
                  </a:moveTo>
                  <a:lnTo>
                    <a:pt x="f53" y="f39"/>
                  </a:lnTo>
                  <a:lnTo>
                    <a:pt x="f43" y="f42"/>
                  </a:lnTo>
                  <a:close/>
                </a:path>
              </a:pathLst>
            </a:custGeom>
            <a:gradFill>
              <a:gsLst>
                <a:gs pos="0">
                  <a:srgbClr val="F5FAFB"/>
                </a:gs>
                <a:gs pos="100000">
                  <a:srgbClr val="A6D3DA"/>
                </a:gs>
              </a:gsLst>
              <a:lin ang="5400000"/>
            </a:gradFill>
            <a:ln w="12701" cap="flat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Quire Sans"/>
              </a:endParaRPr>
            </a:p>
          </p:txBody>
        </p:sp>
      </p:grpSp>
      <p:sp>
        <p:nvSpPr>
          <p:cNvPr id="11" name="Titolo 7"/>
          <p:cNvSpPr>
            <a:spLocks noGrp="1"/>
          </p:cNvSpPr>
          <p:nvPr>
            <p:ph type="title"/>
          </p:nvPr>
        </p:nvSpPr>
        <p:spPr>
          <a:xfrm>
            <a:off x="901700" y="241623"/>
            <a:ext cx="6400800" cy="685800"/>
          </a:xfrm>
        </p:spPr>
        <p:txBody>
          <a:bodyPr/>
          <a:lstStyle/>
          <a:p>
            <a:r>
              <a:rPr lang="it-IT" sz="6000" dirty="0">
                <a:solidFill>
                  <a:srgbClr val="00B0F0"/>
                </a:solidFill>
                <a:latin typeface="Tekton Pro" charset="0"/>
                <a:ea typeface="Tekton Pro" charset="0"/>
                <a:cs typeface="Tekton Pro" charset="0"/>
              </a:rPr>
              <a:t>Finalità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901700" y="1398056"/>
            <a:ext cx="9982200" cy="4355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500" dirty="0"/>
          </a:p>
          <a:p>
            <a:pPr algn="just"/>
            <a:r>
              <a:rPr lang="it-IT" sz="1600" dirty="0">
                <a:latin typeface="Comic Sans MS" charset="0"/>
                <a:ea typeface="Comic Sans MS" charset="0"/>
                <a:cs typeface="Comic Sans MS" charset="0"/>
              </a:rPr>
              <a:t>Il bambino, nella sua unicità è accompagnato e supportato dalla scuola, che con  la programmazione in linea con la Normativa Vigente (Indicazioni Nazionali per il curricolo della scuola dell’infanzia e del primo ciclo d’istruzione 2012 e le sollecitazioni BES) ha </a:t>
            </a:r>
            <a:r>
              <a:rPr lang="it-IT" sz="1600" b="1" dirty="0">
                <a:latin typeface="Comic Sans MS" charset="0"/>
                <a:ea typeface="Comic Sans MS" charset="0"/>
                <a:cs typeface="Comic Sans MS" charset="0"/>
              </a:rPr>
              <a:t>lo scopo di garantire ai bambini lo sviluppo:</a:t>
            </a:r>
          </a:p>
          <a:p>
            <a:pPr algn="just"/>
            <a:endParaRPr lang="it-IT" sz="1600" dirty="0">
              <a:latin typeface="Comic Sans MS" charset="0"/>
              <a:ea typeface="Comic Sans MS" charset="0"/>
              <a:cs typeface="Comic Sans MS" charset="0"/>
            </a:endParaRPr>
          </a:p>
          <a:p>
            <a:pPr algn="just"/>
            <a:r>
              <a:rPr lang="it-IT" sz="1600" b="1" dirty="0">
                <a:latin typeface="Comic Sans MS" charset="0"/>
                <a:ea typeface="Comic Sans MS" charset="0"/>
                <a:cs typeface="Comic Sans MS" charset="0"/>
              </a:rPr>
              <a:t> </a:t>
            </a:r>
            <a:endParaRPr lang="it-IT" sz="1600" dirty="0">
              <a:latin typeface="Comic Sans MS" charset="0"/>
              <a:ea typeface="Comic Sans MS" charset="0"/>
              <a:cs typeface="Comic Sans MS" charset="0"/>
            </a:endParaRPr>
          </a:p>
          <a:p>
            <a:pPr algn="just"/>
            <a:r>
              <a:rPr lang="it-IT" sz="1600" b="1" dirty="0">
                <a:solidFill>
                  <a:srgbClr val="008BF2"/>
                </a:solidFill>
                <a:latin typeface="Comic Sans MS" charset="0"/>
                <a:ea typeface="Comic Sans MS" charset="0"/>
                <a:cs typeface="Comic Sans MS" charset="0"/>
              </a:rPr>
              <a:t>DELL’IDENTITA’ PERSONALE </a:t>
            </a:r>
          </a:p>
          <a:p>
            <a:pPr algn="just"/>
            <a:endParaRPr lang="it-IT" sz="1600" b="1" dirty="0">
              <a:solidFill>
                <a:srgbClr val="008BF2"/>
              </a:solidFill>
              <a:latin typeface="Comic Sans MS" charset="0"/>
              <a:ea typeface="Comic Sans MS" charset="0"/>
              <a:cs typeface="Comic Sans MS" charset="0"/>
            </a:endParaRPr>
          </a:p>
          <a:p>
            <a:pPr algn="just"/>
            <a:r>
              <a:rPr lang="it-IT" sz="1600" b="1" dirty="0">
                <a:solidFill>
                  <a:srgbClr val="008BF2"/>
                </a:solidFill>
                <a:latin typeface="Comic Sans MS" charset="0"/>
                <a:ea typeface="Comic Sans MS" charset="0"/>
                <a:cs typeface="Comic Sans MS" charset="0"/>
              </a:rPr>
              <a:t>DELL’ AUTONOMIA </a:t>
            </a:r>
          </a:p>
          <a:p>
            <a:pPr algn="just"/>
            <a:endParaRPr lang="it-IT" sz="1600" b="1" dirty="0">
              <a:solidFill>
                <a:srgbClr val="008BF2"/>
              </a:solidFill>
              <a:latin typeface="Comic Sans MS" charset="0"/>
              <a:ea typeface="Comic Sans MS" charset="0"/>
              <a:cs typeface="Comic Sans MS" charset="0"/>
            </a:endParaRPr>
          </a:p>
          <a:p>
            <a:pPr algn="just"/>
            <a:r>
              <a:rPr lang="it-IT" sz="1600" b="1" dirty="0">
                <a:solidFill>
                  <a:srgbClr val="008BF2"/>
                </a:solidFill>
                <a:latin typeface="Comic Sans MS" charset="0"/>
                <a:ea typeface="Comic Sans MS" charset="0"/>
                <a:cs typeface="Comic Sans MS" charset="0"/>
              </a:rPr>
              <a:t>DELLE COMPETENZE</a:t>
            </a:r>
          </a:p>
          <a:p>
            <a:pPr algn="just"/>
            <a:endParaRPr lang="it-IT" sz="1600" b="1" dirty="0">
              <a:solidFill>
                <a:srgbClr val="008BF2"/>
              </a:solidFill>
              <a:latin typeface="Comic Sans MS" charset="0"/>
              <a:ea typeface="Comic Sans MS" charset="0"/>
              <a:cs typeface="Comic Sans MS" charset="0"/>
            </a:endParaRPr>
          </a:p>
          <a:p>
            <a:pPr algn="just"/>
            <a:r>
              <a:rPr lang="it-IT" sz="1600" b="1" dirty="0">
                <a:solidFill>
                  <a:srgbClr val="008BF2"/>
                </a:solidFill>
                <a:latin typeface="Comic Sans MS" charset="0"/>
                <a:ea typeface="Comic Sans MS" charset="0"/>
                <a:cs typeface="Comic Sans MS" charset="0"/>
              </a:rPr>
              <a:t>DELLA CITTADINANZA</a:t>
            </a:r>
          </a:p>
          <a:p>
            <a:pPr algn="just"/>
            <a:r>
              <a:rPr lang="it-IT" sz="1600" dirty="0">
                <a:latin typeface="Comic Sans MS" charset="0"/>
                <a:ea typeface="Comic Sans MS" charset="0"/>
                <a:cs typeface="Comic Sans MS" charset="0"/>
              </a:rPr>
              <a:t> </a:t>
            </a:r>
          </a:p>
          <a:p>
            <a:pPr algn="just"/>
            <a:endParaRPr lang="it-IT" sz="1600" dirty="0">
              <a:latin typeface="Comic Sans MS" charset="0"/>
              <a:ea typeface="Comic Sans MS" charset="0"/>
              <a:cs typeface="Comic Sans MS" charset="0"/>
            </a:endParaRPr>
          </a:p>
          <a:p>
            <a:pPr algn="just"/>
            <a:endParaRPr lang="it-IT" sz="1600" dirty="0">
              <a:latin typeface="Comic Sans MS" charset="0"/>
              <a:ea typeface="Comic Sans MS" charset="0"/>
              <a:cs typeface="Comic Sans MS" charset="0"/>
            </a:endParaRPr>
          </a:p>
          <a:p>
            <a:pPr algn="just"/>
            <a:r>
              <a:rPr lang="it-IT" sz="1600" b="1" dirty="0">
                <a:latin typeface="Comic Sans MS" charset="0"/>
                <a:ea typeface="Comic Sans MS" charset="0"/>
                <a:cs typeface="Comic Sans MS" charset="0"/>
              </a:rPr>
              <a:t>Le modalità </a:t>
            </a:r>
            <a:r>
              <a:rPr lang="it-IT" sz="1600" dirty="0">
                <a:latin typeface="Comic Sans MS" charset="0"/>
                <a:ea typeface="Comic Sans MS" charset="0"/>
                <a:cs typeface="Comic Sans MS" charset="0"/>
              </a:rPr>
              <a:t>attraverso cui l’esperienza diventa fonte di conoscenza sono:</a:t>
            </a:r>
          </a:p>
          <a:p>
            <a:pPr algn="just"/>
            <a:r>
              <a:rPr lang="it-IT" sz="1600" dirty="0">
                <a:latin typeface="Comic Sans MS" charset="0"/>
                <a:ea typeface="Comic Sans MS" charset="0"/>
                <a:cs typeface="Comic Sans MS" charset="0"/>
              </a:rPr>
              <a:t>IL GIOCO, LA VITA DI RELAZIONE, L’ESPLORAZIONE, LA RICERCA.</a:t>
            </a:r>
          </a:p>
        </p:txBody>
      </p:sp>
    </p:spTree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0">
    <p:bg>
      <p:bgPr>
        <a:pattFill prst="pct5">
          <a:fgClr>
            <a:srgbClr val="FFC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7">
            <a:extLst>
              <a:ext uri="{FF2B5EF4-FFF2-40B4-BE49-F238E27FC236}">
                <a16:creationId xmlns:a16="http://schemas.microsoft.com/office/drawing/2014/main" id="{44E52685-CFA7-47A3-90EB-72FBF217EF0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r="10953"/>
          <a:stretch>
            <a:fillRect/>
          </a:stretch>
        </p:blipFill>
        <p:spPr>
          <a:xfrm rot="1989252">
            <a:off x="10593981" y="13061"/>
            <a:ext cx="1646880" cy="145369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9" name="Titolo 7"/>
          <p:cNvSpPr>
            <a:spLocks noGrp="1"/>
          </p:cNvSpPr>
          <p:nvPr>
            <p:ph type="title"/>
          </p:nvPr>
        </p:nvSpPr>
        <p:spPr>
          <a:xfrm>
            <a:off x="901700" y="209539"/>
            <a:ext cx="8483600" cy="685800"/>
          </a:xfrm>
        </p:spPr>
        <p:txBody>
          <a:bodyPr/>
          <a:lstStyle/>
          <a:p>
            <a:r>
              <a:rPr lang="mr-IN" sz="6000" dirty="0">
                <a:solidFill>
                  <a:srgbClr val="00B0F0"/>
                </a:solidFill>
                <a:latin typeface="Tekton Pro" charset="0"/>
                <a:ea typeface="Tekton Pro" charset="0"/>
                <a:cs typeface="Tekton Pro" charset="0"/>
              </a:rPr>
              <a:t>…</a:t>
            </a:r>
            <a:r>
              <a:rPr lang="it-IT" sz="6000" dirty="0">
                <a:solidFill>
                  <a:srgbClr val="00B0F0"/>
                </a:solidFill>
                <a:latin typeface="Tekton Pro" charset="0"/>
                <a:ea typeface="Tekton Pro" charset="0"/>
                <a:cs typeface="Tekton Pro" charset="0"/>
              </a:rPr>
              <a:t>cosa facciamo a Scuola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859401" y="1304181"/>
            <a:ext cx="8568197" cy="3924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500" dirty="0"/>
          </a:p>
          <a:p>
            <a:r>
              <a:rPr lang="it-IT" sz="2000" b="1" dirty="0">
                <a:solidFill>
                  <a:srgbClr val="008BF2"/>
                </a:solidFill>
                <a:latin typeface="Comic Sans MS" charset="0"/>
                <a:ea typeface="Comic Sans MS" charset="0"/>
                <a:cs typeface="Comic Sans MS" charset="0"/>
              </a:rPr>
              <a:t>Accogliamo, ascoltiamo, rispettiamo </a:t>
            </a:r>
            <a:r>
              <a:rPr lang="it-IT" sz="1600" dirty="0">
                <a:latin typeface="Comic Sans MS" charset="0"/>
                <a:ea typeface="Comic Sans MS" charset="0"/>
                <a:cs typeface="Comic Sans MS" charset="0"/>
              </a:rPr>
              <a:t>nella loro globalità e nei loro tempi i bambini. Il loro benessere è la nostra priorità.</a:t>
            </a:r>
          </a:p>
          <a:p>
            <a:endParaRPr lang="it-IT" sz="1600" dirty="0">
              <a:latin typeface="Comic Sans MS" charset="0"/>
              <a:ea typeface="Comic Sans MS" charset="0"/>
              <a:cs typeface="Comic Sans MS" charset="0"/>
            </a:endParaRPr>
          </a:p>
          <a:p>
            <a:r>
              <a:rPr lang="it-IT" sz="1600" dirty="0">
                <a:latin typeface="Comic Sans MS" charset="0"/>
                <a:ea typeface="Comic Sans MS" charset="0"/>
                <a:cs typeface="Comic Sans MS" charset="0"/>
              </a:rPr>
              <a:t>Da noi </a:t>
            </a:r>
            <a:r>
              <a:rPr lang="it-IT" sz="2000" b="1" dirty="0">
                <a:solidFill>
                  <a:srgbClr val="008BF2"/>
                </a:solidFill>
                <a:latin typeface="Comic Sans MS" charset="0"/>
                <a:ea typeface="Comic Sans MS" charset="0"/>
                <a:cs typeface="Comic Sans MS" charset="0"/>
              </a:rPr>
              <a:t>il gioco è “una cosa seria” </a:t>
            </a:r>
            <a:r>
              <a:rPr lang="it-IT" sz="1600" dirty="0">
                <a:latin typeface="Comic Sans MS" charset="0"/>
                <a:ea typeface="Comic Sans MS" charset="0"/>
                <a:cs typeface="Comic Sans MS" charset="0"/>
              </a:rPr>
              <a:t>ed è la modalità principale per accompagnare i bambini in tantissime e variegate attività.</a:t>
            </a:r>
          </a:p>
          <a:p>
            <a:endParaRPr lang="it-IT" sz="1600" dirty="0">
              <a:latin typeface="Comic Sans MS" charset="0"/>
              <a:ea typeface="Comic Sans MS" charset="0"/>
              <a:cs typeface="Comic Sans MS" charset="0"/>
            </a:endParaRPr>
          </a:p>
          <a:p>
            <a:r>
              <a:rPr lang="it-IT" sz="2000" b="1" dirty="0">
                <a:solidFill>
                  <a:srgbClr val="008BF2"/>
                </a:solidFill>
                <a:latin typeface="Comic Sans MS" charset="0"/>
                <a:ea typeface="Comic Sans MS" charset="0"/>
                <a:cs typeface="Comic Sans MS" charset="0"/>
              </a:rPr>
              <a:t>Utilizziamo strumenti, materiali, tecniche tradizionali e innovative</a:t>
            </a:r>
            <a:r>
              <a:rPr lang="it-IT" sz="1600" dirty="0">
                <a:latin typeface="Comic Sans MS" charset="0"/>
                <a:ea typeface="Comic Sans MS" charset="0"/>
                <a:cs typeface="Comic Sans MS" charset="0"/>
              </a:rPr>
              <a:t>; dando molto spazio alla lettura di libri.</a:t>
            </a:r>
          </a:p>
          <a:p>
            <a:endParaRPr lang="it-IT" sz="1600" dirty="0">
              <a:latin typeface="Comic Sans MS" charset="0"/>
              <a:ea typeface="Comic Sans MS" charset="0"/>
              <a:cs typeface="Comic Sans MS" charset="0"/>
            </a:endParaRPr>
          </a:p>
          <a:p>
            <a:r>
              <a:rPr lang="it-IT" sz="2000" b="1" dirty="0">
                <a:solidFill>
                  <a:srgbClr val="008BF2"/>
                </a:solidFill>
                <a:latin typeface="Comic Sans MS" charset="0"/>
                <a:ea typeface="Comic Sans MS" charset="0"/>
                <a:cs typeface="Comic Sans MS" charset="0"/>
              </a:rPr>
              <a:t>Gli spazi </a:t>
            </a:r>
            <a:r>
              <a:rPr lang="it-IT" sz="1600" dirty="0">
                <a:latin typeface="Comic Sans MS" charset="0"/>
                <a:ea typeface="Comic Sans MS" charset="0"/>
                <a:cs typeface="Comic Sans MS" charset="0"/>
              </a:rPr>
              <a:t>sono luminosi, accoglienti e stimolanti a misura del bambino, modificabili in base alle diverse esigenze.</a:t>
            </a:r>
          </a:p>
          <a:p>
            <a:endParaRPr lang="it-IT" sz="1600" dirty="0">
              <a:latin typeface="Comic Sans MS" charset="0"/>
              <a:ea typeface="Comic Sans MS" charset="0"/>
              <a:cs typeface="Comic Sans MS" charset="0"/>
            </a:endParaRPr>
          </a:p>
          <a:p>
            <a:r>
              <a:rPr lang="it-IT" sz="2000" b="1" dirty="0">
                <a:solidFill>
                  <a:srgbClr val="008BF2"/>
                </a:solidFill>
                <a:latin typeface="Comic Sans MS" charset="0"/>
                <a:ea typeface="Comic Sans MS" charset="0"/>
                <a:cs typeface="Comic Sans MS" charset="0"/>
              </a:rPr>
              <a:t>Gli spazi aperti </a:t>
            </a:r>
            <a:r>
              <a:rPr lang="it-IT" sz="1600" dirty="0">
                <a:latin typeface="Comic Sans MS" charset="0"/>
                <a:ea typeface="Comic Sans MS" charset="0"/>
                <a:cs typeface="Comic Sans MS" charset="0"/>
              </a:rPr>
              <a:t>sono usati sia per il gioco che per esperienze didattiche finalizzate ad osservare, sperimentare, scoprire e accrescere le loro competenze.</a:t>
            </a:r>
          </a:p>
        </p:txBody>
      </p:sp>
      <p:grpSp>
        <p:nvGrpSpPr>
          <p:cNvPr id="12" name="Gruppo 6">
            <a:extLst>
              <a:ext uri="{FF2B5EF4-FFF2-40B4-BE49-F238E27FC236}">
                <a16:creationId xmlns:a16="http://schemas.microsoft.com/office/drawing/2014/main" id="{4C744495-B7F3-4B89-BB22-4AE47466F137}"/>
              </a:ext>
            </a:extLst>
          </p:cNvPr>
          <p:cNvGrpSpPr/>
          <p:nvPr/>
        </p:nvGrpSpPr>
        <p:grpSpPr>
          <a:xfrm>
            <a:off x="101827" y="200299"/>
            <a:ext cx="561706" cy="587830"/>
            <a:chOff x="101827" y="200299"/>
            <a:chExt cx="561706" cy="587830"/>
          </a:xfrm>
        </p:grpSpPr>
        <p:sp>
          <p:nvSpPr>
            <p:cNvPr id="13" name="Rettangolo 11">
              <a:extLst>
                <a:ext uri="{FF2B5EF4-FFF2-40B4-BE49-F238E27FC236}">
                  <a16:creationId xmlns:a16="http://schemas.microsoft.com/office/drawing/2014/main" id="{192CE5C3-A6D3-4718-94B9-6C2FF7F9A3E4}"/>
                </a:ext>
              </a:extLst>
            </p:cNvPr>
            <p:cNvSpPr/>
            <p:nvPr/>
          </p:nvSpPr>
          <p:spPr>
            <a:xfrm>
              <a:off x="141018" y="409303"/>
              <a:ext cx="470266" cy="378826"/>
            </a:xfrm>
            <a:prstGeom prst="rect">
              <a:avLst/>
            </a:prstGeom>
            <a:gradFill>
              <a:gsLst>
                <a:gs pos="0">
                  <a:srgbClr val="F5FAFB"/>
                </a:gs>
                <a:gs pos="100000">
                  <a:srgbClr val="A6D3DA"/>
                </a:gs>
              </a:gsLst>
              <a:lin ang="5400000"/>
            </a:gradFill>
            <a:ln w="12701" cap="flat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it-IT" b="1" spc="50" dirty="0">
                  <a:solidFill>
                    <a:srgbClr val="002060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Quire Sans"/>
                </a:rPr>
                <a:t>I</a:t>
              </a:r>
              <a:endParaRPr lang="it-IT" sz="1800" b="1" i="0" u="none" strike="noStrike" kern="1200" cap="none" spc="50" baseline="0" dirty="0">
                <a:solidFill>
                  <a:srgbClr val="00206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FillTx/>
                <a:latin typeface="Quire Sans"/>
              </a:endParaRPr>
            </a:p>
          </p:txBody>
        </p:sp>
        <p:sp>
          <p:nvSpPr>
            <p:cNvPr id="14" name="Triangolo isoscele 12">
              <a:extLst>
                <a:ext uri="{FF2B5EF4-FFF2-40B4-BE49-F238E27FC236}">
                  <a16:creationId xmlns:a16="http://schemas.microsoft.com/office/drawing/2014/main" id="{F26841E7-F41A-4E00-AEE0-BB7352588285}"/>
                </a:ext>
              </a:extLst>
            </p:cNvPr>
            <p:cNvSpPr/>
            <p:nvPr/>
          </p:nvSpPr>
          <p:spPr>
            <a:xfrm>
              <a:off x="101827" y="200299"/>
              <a:ext cx="561706" cy="26125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50000"/>
                <a:gd name="f8" fmla="+- 0 0 -360"/>
                <a:gd name="f9" fmla="+- 0 0 -270"/>
                <a:gd name="f10" fmla="+- 0 0 -180"/>
                <a:gd name="f11" fmla="+- 0 0 -90"/>
                <a:gd name="f12" fmla="abs f3"/>
                <a:gd name="f13" fmla="abs f4"/>
                <a:gd name="f14" fmla="abs f5"/>
                <a:gd name="f15" fmla="*/ f8 f0 1"/>
                <a:gd name="f16" fmla="*/ f9 f0 1"/>
                <a:gd name="f17" fmla="*/ f10 f0 1"/>
                <a:gd name="f18" fmla="*/ f11 f0 1"/>
                <a:gd name="f19" fmla="?: f12 f3 1"/>
                <a:gd name="f20" fmla="?: f13 f4 1"/>
                <a:gd name="f21" fmla="?: f14 f5 1"/>
                <a:gd name="f22" fmla="*/ f15 1 f2"/>
                <a:gd name="f23" fmla="*/ f16 1 f2"/>
                <a:gd name="f24" fmla="*/ f17 1 f2"/>
                <a:gd name="f25" fmla="*/ f18 1 f2"/>
                <a:gd name="f26" fmla="*/ f19 1 21600"/>
                <a:gd name="f27" fmla="*/ f20 1 21600"/>
                <a:gd name="f28" fmla="*/ 21600 f19 1"/>
                <a:gd name="f29" fmla="*/ 21600 f20 1"/>
                <a:gd name="f30" fmla="+- f22 0 f1"/>
                <a:gd name="f31" fmla="+- f23 0 f1"/>
                <a:gd name="f32" fmla="+- f24 0 f1"/>
                <a:gd name="f33" fmla="+- f25 0 f1"/>
                <a:gd name="f34" fmla="min f27 f26"/>
                <a:gd name="f35" fmla="*/ f28 1 f21"/>
                <a:gd name="f36" fmla="*/ f29 1 f21"/>
                <a:gd name="f37" fmla="val f35"/>
                <a:gd name="f38" fmla="val f36"/>
                <a:gd name="f39" fmla="*/ f6 f34 1"/>
                <a:gd name="f40" fmla="+- f38 0 f6"/>
                <a:gd name="f41" fmla="+- f37 0 f6"/>
                <a:gd name="f42" fmla="*/ f38 f34 1"/>
                <a:gd name="f43" fmla="*/ f37 f34 1"/>
                <a:gd name="f44" fmla="*/ f40 1 2"/>
                <a:gd name="f45" fmla="*/ f41 1 2"/>
                <a:gd name="f46" fmla="*/ f41 f7 1"/>
                <a:gd name="f47" fmla="+- f6 f44 0"/>
                <a:gd name="f48" fmla="*/ f46 1 200000"/>
                <a:gd name="f49" fmla="*/ f46 1 100000"/>
                <a:gd name="f50" fmla="+- f48 f45 0"/>
                <a:gd name="f51" fmla="*/ f48 f34 1"/>
                <a:gd name="f52" fmla="*/ f47 f34 1"/>
                <a:gd name="f53" fmla="*/ f49 f34 1"/>
                <a:gd name="f54" fmla="*/ f50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53" y="f39"/>
                </a:cxn>
                <a:cxn ang="f31">
                  <a:pos x="f51" y="f52"/>
                </a:cxn>
                <a:cxn ang="f32">
                  <a:pos x="f39" y="f42"/>
                </a:cxn>
                <a:cxn ang="f32">
                  <a:pos x="f53" y="f42"/>
                </a:cxn>
                <a:cxn ang="f32">
                  <a:pos x="f43" y="f42"/>
                </a:cxn>
                <a:cxn ang="f33">
                  <a:pos x="f54" y="f52"/>
                </a:cxn>
              </a:cxnLst>
              <a:rect l="f51" t="f52" r="f54" b="f42"/>
              <a:pathLst>
                <a:path>
                  <a:moveTo>
                    <a:pt x="f39" y="f42"/>
                  </a:moveTo>
                  <a:lnTo>
                    <a:pt x="f53" y="f39"/>
                  </a:lnTo>
                  <a:lnTo>
                    <a:pt x="f43" y="f42"/>
                  </a:lnTo>
                  <a:close/>
                </a:path>
              </a:pathLst>
            </a:custGeom>
            <a:gradFill>
              <a:gsLst>
                <a:gs pos="0">
                  <a:srgbClr val="F5FAFB"/>
                </a:gs>
                <a:gs pos="100000">
                  <a:srgbClr val="A6D3DA"/>
                </a:gs>
              </a:gsLst>
              <a:lin ang="5400000"/>
            </a:gradFill>
            <a:ln w="12701" cap="flat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Quire Sans"/>
              </a:endParaRPr>
            </a:p>
          </p:txBody>
        </p:sp>
      </p:grpSp>
    </p:spTree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2">
    <p:bg>
      <p:bgPr>
        <a:pattFill prst="pct5">
          <a:fgClr>
            <a:srgbClr val="FFC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7">
            <a:extLst>
              <a:ext uri="{FF2B5EF4-FFF2-40B4-BE49-F238E27FC236}">
                <a16:creationId xmlns:a16="http://schemas.microsoft.com/office/drawing/2014/main" id="{D06B95A1-76C8-480B-80A6-4BDBCB800FD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r="10953"/>
          <a:stretch>
            <a:fillRect/>
          </a:stretch>
        </p:blipFill>
        <p:spPr>
          <a:xfrm rot="1989252">
            <a:off x="10593981" y="13061"/>
            <a:ext cx="1646880" cy="145369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Titolo 7"/>
          <p:cNvSpPr>
            <a:spLocks noGrp="1"/>
          </p:cNvSpPr>
          <p:nvPr>
            <p:ph type="title"/>
          </p:nvPr>
        </p:nvSpPr>
        <p:spPr>
          <a:xfrm>
            <a:off x="901700" y="145371"/>
            <a:ext cx="8483600" cy="685800"/>
          </a:xfrm>
        </p:spPr>
        <p:txBody>
          <a:bodyPr/>
          <a:lstStyle/>
          <a:p>
            <a:r>
              <a:rPr lang="mr-IN" sz="6000" dirty="0">
                <a:solidFill>
                  <a:srgbClr val="00B0F0"/>
                </a:solidFill>
                <a:latin typeface="Tekton Pro" charset="0"/>
                <a:ea typeface="Tekton Pro" charset="0"/>
                <a:cs typeface="Tekton Pro" charset="0"/>
              </a:rPr>
              <a:t>…</a:t>
            </a:r>
            <a:r>
              <a:rPr lang="it-IT" sz="6000" dirty="0">
                <a:solidFill>
                  <a:srgbClr val="00B0F0"/>
                </a:solidFill>
                <a:latin typeface="Tekton Pro" charset="0"/>
                <a:ea typeface="Tekton Pro" charset="0"/>
                <a:cs typeface="Tekton Pro" charset="0"/>
              </a:rPr>
              <a:t>alleanza educativa con le famiglie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901700" y="1798761"/>
            <a:ext cx="8260588" cy="3893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900" dirty="0">
                <a:latin typeface="Comic Sans MS" charset="0"/>
                <a:ea typeface="Comic Sans MS" charset="0"/>
                <a:cs typeface="Comic Sans MS" charset="0"/>
              </a:rPr>
              <a:t>Le scuole mantengono un dialogo costante con le famiglie  attraverso:</a:t>
            </a:r>
          </a:p>
          <a:p>
            <a:endParaRPr lang="it-IT" sz="1900" dirty="0">
              <a:latin typeface="Comic Sans MS" charset="0"/>
              <a:ea typeface="Comic Sans MS" charset="0"/>
              <a:cs typeface="Comic Sans MS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it-IT" sz="1900" b="1" dirty="0">
                <a:solidFill>
                  <a:srgbClr val="0070C0"/>
                </a:solidFill>
                <a:latin typeface="Comic Sans MS" charset="0"/>
                <a:ea typeface="Comic Sans MS" charset="0"/>
                <a:cs typeface="Comic Sans MS" charset="0"/>
              </a:rPr>
              <a:t>ASSEMBLEE DEI GENITORI</a:t>
            </a:r>
          </a:p>
          <a:p>
            <a:pPr marL="342900" indent="-342900">
              <a:buFont typeface="Arial" charset="0"/>
              <a:buChar char="•"/>
            </a:pPr>
            <a:endParaRPr lang="it-IT" sz="1900" b="1" dirty="0">
              <a:solidFill>
                <a:srgbClr val="0070C0"/>
              </a:solidFill>
              <a:latin typeface="Comic Sans MS" charset="0"/>
              <a:ea typeface="Comic Sans MS" charset="0"/>
              <a:cs typeface="Comic Sans MS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it-IT" sz="1900" b="1" dirty="0">
                <a:solidFill>
                  <a:srgbClr val="0070C0"/>
                </a:solidFill>
                <a:latin typeface="Comic Sans MS" charset="0"/>
                <a:ea typeface="Comic Sans MS" charset="0"/>
                <a:cs typeface="Comic Sans MS" charset="0"/>
              </a:rPr>
              <a:t>COLLOQUI INDIVIDUALI</a:t>
            </a:r>
          </a:p>
          <a:p>
            <a:pPr marL="342900" indent="-342900">
              <a:buFont typeface="Arial" charset="0"/>
              <a:buChar char="•"/>
            </a:pPr>
            <a:endParaRPr lang="it-IT" sz="1900" b="1" dirty="0">
              <a:solidFill>
                <a:srgbClr val="0070C0"/>
              </a:solidFill>
              <a:latin typeface="Comic Sans MS" charset="0"/>
              <a:ea typeface="Comic Sans MS" charset="0"/>
              <a:cs typeface="Comic Sans MS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it-IT" sz="1900" b="1" dirty="0">
                <a:solidFill>
                  <a:srgbClr val="0070C0"/>
                </a:solidFill>
                <a:latin typeface="Comic Sans MS" charset="0"/>
                <a:ea typeface="Comic Sans MS" charset="0"/>
                <a:cs typeface="Comic Sans MS" charset="0"/>
              </a:rPr>
              <a:t>INCONTRI QUOTIDIANI ALL’INGRESSO E ALL’USCITA</a:t>
            </a:r>
          </a:p>
          <a:p>
            <a:pPr marL="342900" indent="-342900">
              <a:buFont typeface="Arial" charset="0"/>
              <a:buChar char="•"/>
            </a:pPr>
            <a:endParaRPr lang="it-IT" sz="1900" dirty="0">
              <a:latin typeface="Comic Sans MS" charset="0"/>
              <a:ea typeface="Comic Sans MS" charset="0"/>
              <a:cs typeface="Comic Sans MS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it-IT" sz="1900" b="1" dirty="0">
                <a:solidFill>
                  <a:srgbClr val="0070C0"/>
                </a:solidFill>
                <a:latin typeface="Comic Sans MS" charset="0"/>
                <a:ea typeface="Comic Sans MS" charset="0"/>
                <a:cs typeface="Comic Sans MS" charset="0"/>
              </a:rPr>
              <a:t>DOCUMENTAZIONE DELLE ATTIVITA’ </a:t>
            </a:r>
            <a:r>
              <a:rPr lang="it-IT" sz="1900" dirty="0">
                <a:latin typeface="Comic Sans MS" charset="0"/>
                <a:ea typeface="Comic Sans MS" charset="0"/>
                <a:cs typeface="Comic Sans MS" charset="0"/>
              </a:rPr>
              <a:t>attraverso l’esposizione di manufatti, foto (dove per privacy i bambini non sono riconoscibili), cartelloni, libro personale di ogni alunno.</a:t>
            </a:r>
          </a:p>
          <a:p>
            <a:pPr marL="342900" indent="-342900">
              <a:buFont typeface="Arial" charset="0"/>
              <a:buChar char="•"/>
            </a:pPr>
            <a:endParaRPr lang="it-IT" sz="1900" dirty="0">
              <a:latin typeface="Comic Sans MS" charset="0"/>
              <a:ea typeface="Comic Sans MS" charset="0"/>
              <a:cs typeface="Comic Sans MS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it-IT" sz="1900" b="1" dirty="0">
                <a:solidFill>
                  <a:srgbClr val="0070C0"/>
                </a:solidFill>
                <a:latin typeface="Comic Sans MS" charset="0"/>
                <a:ea typeface="Comic Sans MS" charset="0"/>
                <a:cs typeface="Comic Sans MS" charset="0"/>
              </a:rPr>
              <a:t>SAGGI, LEZIONI APERTE, FESTE</a:t>
            </a:r>
            <a:endParaRPr lang="it-IT" sz="1900" b="1" dirty="0">
              <a:solidFill>
                <a:srgbClr val="0070C0"/>
              </a:solidFill>
            </a:endParaRPr>
          </a:p>
        </p:txBody>
      </p:sp>
      <p:grpSp>
        <p:nvGrpSpPr>
          <p:cNvPr id="10" name="Gruppo 6">
            <a:extLst>
              <a:ext uri="{FF2B5EF4-FFF2-40B4-BE49-F238E27FC236}">
                <a16:creationId xmlns:a16="http://schemas.microsoft.com/office/drawing/2014/main" id="{4C744495-B7F3-4B89-BB22-4AE47466F137}"/>
              </a:ext>
            </a:extLst>
          </p:cNvPr>
          <p:cNvGrpSpPr/>
          <p:nvPr/>
        </p:nvGrpSpPr>
        <p:grpSpPr>
          <a:xfrm>
            <a:off x="101827" y="200299"/>
            <a:ext cx="561706" cy="587830"/>
            <a:chOff x="101827" y="200299"/>
            <a:chExt cx="561706" cy="587830"/>
          </a:xfrm>
        </p:grpSpPr>
        <p:sp>
          <p:nvSpPr>
            <p:cNvPr id="11" name="Rettangolo 11">
              <a:extLst>
                <a:ext uri="{FF2B5EF4-FFF2-40B4-BE49-F238E27FC236}">
                  <a16:creationId xmlns:a16="http://schemas.microsoft.com/office/drawing/2014/main" id="{192CE5C3-A6D3-4718-94B9-6C2FF7F9A3E4}"/>
                </a:ext>
              </a:extLst>
            </p:cNvPr>
            <p:cNvSpPr/>
            <p:nvPr/>
          </p:nvSpPr>
          <p:spPr>
            <a:xfrm>
              <a:off x="141018" y="409303"/>
              <a:ext cx="470266" cy="378826"/>
            </a:xfrm>
            <a:prstGeom prst="rect">
              <a:avLst/>
            </a:prstGeom>
            <a:gradFill>
              <a:gsLst>
                <a:gs pos="0">
                  <a:srgbClr val="F5FAFB"/>
                </a:gs>
                <a:gs pos="100000">
                  <a:srgbClr val="A6D3DA"/>
                </a:gs>
              </a:gsLst>
              <a:lin ang="5400000"/>
            </a:gradFill>
            <a:ln w="12701" cap="flat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it-IT" b="1" spc="50" dirty="0">
                  <a:solidFill>
                    <a:srgbClr val="002060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Quire Sans"/>
                </a:rPr>
                <a:t>I</a:t>
              </a:r>
              <a:endParaRPr lang="it-IT" sz="1800" b="1" i="0" u="none" strike="noStrike" kern="1200" cap="none" spc="50" baseline="0" dirty="0">
                <a:solidFill>
                  <a:srgbClr val="00206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FillTx/>
                <a:latin typeface="Quire Sans"/>
              </a:endParaRPr>
            </a:p>
          </p:txBody>
        </p:sp>
        <p:sp>
          <p:nvSpPr>
            <p:cNvPr id="12" name="Triangolo isoscele 12">
              <a:extLst>
                <a:ext uri="{FF2B5EF4-FFF2-40B4-BE49-F238E27FC236}">
                  <a16:creationId xmlns:a16="http://schemas.microsoft.com/office/drawing/2014/main" id="{F26841E7-F41A-4E00-AEE0-BB7352588285}"/>
                </a:ext>
              </a:extLst>
            </p:cNvPr>
            <p:cNvSpPr/>
            <p:nvPr/>
          </p:nvSpPr>
          <p:spPr>
            <a:xfrm>
              <a:off x="101827" y="200299"/>
              <a:ext cx="561706" cy="26125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50000"/>
                <a:gd name="f8" fmla="+- 0 0 -360"/>
                <a:gd name="f9" fmla="+- 0 0 -270"/>
                <a:gd name="f10" fmla="+- 0 0 -180"/>
                <a:gd name="f11" fmla="+- 0 0 -90"/>
                <a:gd name="f12" fmla="abs f3"/>
                <a:gd name="f13" fmla="abs f4"/>
                <a:gd name="f14" fmla="abs f5"/>
                <a:gd name="f15" fmla="*/ f8 f0 1"/>
                <a:gd name="f16" fmla="*/ f9 f0 1"/>
                <a:gd name="f17" fmla="*/ f10 f0 1"/>
                <a:gd name="f18" fmla="*/ f11 f0 1"/>
                <a:gd name="f19" fmla="?: f12 f3 1"/>
                <a:gd name="f20" fmla="?: f13 f4 1"/>
                <a:gd name="f21" fmla="?: f14 f5 1"/>
                <a:gd name="f22" fmla="*/ f15 1 f2"/>
                <a:gd name="f23" fmla="*/ f16 1 f2"/>
                <a:gd name="f24" fmla="*/ f17 1 f2"/>
                <a:gd name="f25" fmla="*/ f18 1 f2"/>
                <a:gd name="f26" fmla="*/ f19 1 21600"/>
                <a:gd name="f27" fmla="*/ f20 1 21600"/>
                <a:gd name="f28" fmla="*/ 21600 f19 1"/>
                <a:gd name="f29" fmla="*/ 21600 f20 1"/>
                <a:gd name="f30" fmla="+- f22 0 f1"/>
                <a:gd name="f31" fmla="+- f23 0 f1"/>
                <a:gd name="f32" fmla="+- f24 0 f1"/>
                <a:gd name="f33" fmla="+- f25 0 f1"/>
                <a:gd name="f34" fmla="min f27 f26"/>
                <a:gd name="f35" fmla="*/ f28 1 f21"/>
                <a:gd name="f36" fmla="*/ f29 1 f21"/>
                <a:gd name="f37" fmla="val f35"/>
                <a:gd name="f38" fmla="val f36"/>
                <a:gd name="f39" fmla="*/ f6 f34 1"/>
                <a:gd name="f40" fmla="+- f38 0 f6"/>
                <a:gd name="f41" fmla="+- f37 0 f6"/>
                <a:gd name="f42" fmla="*/ f38 f34 1"/>
                <a:gd name="f43" fmla="*/ f37 f34 1"/>
                <a:gd name="f44" fmla="*/ f40 1 2"/>
                <a:gd name="f45" fmla="*/ f41 1 2"/>
                <a:gd name="f46" fmla="*/ f41 f7 1"/>
                <a:gd name="f47" fmla="+- f6 f44 0"/>
                <a:gd name="f48" fmla="*/ f46 1 200000"/>
                <a:gd name="f49" fmla="*/ f46 1 100000"/>
                <a:gd name="f50" fmla="+- f48 f45 0"/>
                <a:gd name="f51" fmla="*/ f48 f34 1"/>
                <a:gd name="f52" fmla="*/ f47 f34 1"/>
                <a:gd name="f53" fmla="*/ f49 f34 1"/>
                <a:gd name="f54" fmla="*/ f50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53" y="f39"/>
                </a:cxn>
                <a:cxn ang="f31">
                  <a:pos x="f51" y="f52"/>
                </a:cxn>
                <a:cxn ang="f32">
                  <a:pos x="f39" y="f42"/>
                </a:cxn>
                <a:cxn ang="f32">
                  <a:pos x="f53" y="f42"/>
                </a:cxn>
                <a:cxn ang="f32">
                  <a:pos x="f43" y="f42"/>
                </a:cxn>
                <a:cxn ang="f33">
                  <a:pos x="f54" y="f52"/>
                </a:cxn>
              </a:cxnLst>
              <a:rect l="f51" t="f52" r="f54" b="f42"/>
              <a:pathLst>
                <a:path>
                  <a:moveTo>
                    <a:pt x="f39" y="f42"/>
                  </a:moveTo>
                  <a:lnTo>
                    <a:pt x="f53" y="f39"/>
                  </a:lnTo>
                  <a:lnTo>
                    <a:pt x="f43" y="f42"/>
                  </a:lnTo>
                  <a:close/>
                </a:path>
              </a:pathLst>
            </a:custGeom>
            <a:gradFill>
              <a:gsLst>
                <a:gs pos="0">
                  <a:srgbClr val="F5FAFB"/>
                </a:gs>
                <a:gs pos="100000">
                  <a:srgbClr val="A6D3DA"/>
                </a:gs>
              </a:gsLst>
              <a:lin ang="5400000"/>
            </a:gradFill>
            <a:ln w="12701" cap="flat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Quire Sans"/>
              </a:endParaRPr>
            </a:p>
          </p:txBody>
        </p:sp>
      </p:grpSp>
    </p:spTree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3">
    <p:bg>
      <p:bgPr>
        <a:pattFill prst="pct5">
          <a:fgClr>
            <a:srgbClr val="FFC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7">
            <a:extLst>
              <a:ext uri="{FF2B5EF4-FFF2-40B4-BE49-F238E27FC236}">
                <a16:creationId xmlns:a16="http://schemas.microsoft.com/office/drawing/2014/main" id="{B687B055-8942-48D2-82D5-5DFA947E764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r="10953"/>
          <a:stretch>
            <a:fillRect/>
          </a:stretch>
        </p:blipFill>
        <p:spPr>
          <a:xfrm rot="1989252">
            <a:off x="10593981" y="13061"/>
            <a:ext cx="1646880" cy="1453694"/>
          </a:xfrm>
          <a:prstGeom prst="rect">
            <a:avLst/>
          </a:prstGeom>
          <a:noFill/>
          <a:ln cap="flat">
            <a:noFill/>
          </a:ln>
        </p:spPr>
      </p:pic>
      <p:grpSp>
        <p:nvGrpSpPr>
          <p:cNvPr id="3" name="Gruppo 6">
            <a:extLst>
              <a:ext uri="{FF2B5EF4-FFF2-40B4-BE49-F238E27FC236}">
                <a16:creationId xmlns:a16="http://schemas.microsoft.com/office/drawing/2014/main" id="{B7EA01A1-4EC0-41D1-BEBC-E39B4276B9E7}"/>
              </a:ext>
            </a:extLst>
          </p:cNvPr>
          <p:cNvGrpSpPr/>
          <p:nvPr/>
        </p:nvGrpSpPr>
        <p:grpSpPr>
          <a:xfrm>
            <a:off x="101827" y="200299"/>
            <a:ext cx="561706" cy="587830"/>
            <a:chOff x="101827" y="200299"/>
            <a:chExt cx="561706" cy="587830"/>
          </a:xfrm>
        </p:grpSpPr>
        <p:sp>
          <p:nvSpPr>
            <p:cNvPr id="4" name="Rettangolo 11">
              <a:extLst>
                <a:ext uri="{FF2B5EF4-FFF2-40B4-BE49-F238E27FC236}">
                  <a16:creationId xmlns:a16="http://schemas.microsoft.com/office/drawing/2014/main" id="{60798C17-D3DC-4928-A6A2-CCDE6BBBA9E0}"/>
                </a:ext>
              </a:extLst>
            </p:cNvPr>
            <p:cNvSpPr/>
            <p:nvPr/>
          </p:nvSpPr>
          <p:spPr>
            <a:xfrm>
              <a:off x="141018" y="409303"/>
              <a:ext cx="470266" cy="378826"/>
            </a:xfrm>
            <a:prstGeom prst="rect">
              <a:avLst/>
            </a:prstGeom>
            <a:gradFill>
              <a:gsLst>
                <a:gs pos="0">
                  <a:srgbClr val="F5FAFB"/>
                </a:gs>
                <a:gs pos="100000">
                  <a:srgbClr val="A6D3DA"/>
                </a:gs>
              </a:gsLst>
              <a:lin ang="5400000"/>
            </a:gradFill>
            <a:ln w="12701" cap="flat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it-IT" b="1" spc="50" dirty="0">
                  <a:solidFill>
                    <a:srgbClr val="0070C0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Quire Sans"/>
                </a:rPr>
                <a:t>I</a:t>
              </a:r>
              <a:endParaRPr lang="it-IT" sz="1800" b="1" i="0" u="none" strike="noStrike" kern="1200" cap="none" spc="50" baseline="0" dirty="0">
                <a:solidFill>
                  <a:srgbClr val="0070C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FillTx/>
                <a:latin typeface="Quire Sans"/>
              </a:endParaRPr>
            </a:p>
          </p:txBody>
        </p:sp>
        <p:sp>
          <p:nvSpPr>
            <p:cNvPr id="5" name="Triangolo isoscele 12">
              <a:extLst>
                <a:ext uri="{FF2B5EF4-FFF2-40B4-BE49-F238E27FC236}">
                  <a16:creationId xmlns:a16="http://schemas.microsoft.com/office/drawing/2014/main" id="{215CD1D2-DDD3-4235-9137-D647076F4C3B}"/>
                </a:ext>
              </a:extLst>
            </p:cNvPr>
            <p:cNvSpPr/>
            <p:nvPr/>
          </p:nvSpPr>
          <p:spPr>
            <a:xfrm>
              <a:off x="101827" y="200299"/>
              <a:ext cx="561706" cy="26125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50000"/>
                <a:gd name="f8" fmla="+- 0 0 -360"/>
                <a:gd name="f9" fmla="+- 0 0 -270"/>
                <a:gd name="f10" fmla="+- 0 0 -180"/>
                <a:gd name="f11" fmla="+- 0 0 -90"/>
                <a:gd name="f12" fmla="abs f3"/>
                <a:gd name="f13" fmla="abs f4"/>
                <a:gd name="f14" fmla="abs f5"/>
                <a:gd name="f15" fmla="*/ f8 f0 1"/>
                <a:gd name="f16" fmla="*/ f9 f0 1"/>
                <a:gd name="f17" fmla="*/ f10 f0 1"/>
                <a:gd name="f18" fmla="*/ f11 f0 1"/>
                <a:gd name="f19" fmla="?: f12 f3 1"/>
                <a:gd name="f20" fmla="?: f13 f4 1"/>
                <a:gd name="f21" fmla="?: f14 f5 1"/>
                <a:gd name="f22" fmla="*/ f15 1 f2"/>
                <a:gd name="f23" fmla="*/ f16 1 f2"/>
                <a:gd name="f24" fmla="*/ f17 1 f2"/>
                <a:gd name="f25" fmla="*/ f18 1 f2"/>
                <a:gd name="f26" fmla="*/ f19 1 21600"/>
                <a:gd name="f27" fmla="*/ f20 1 21600"/>
                <a:gd name="f28" fmla="*/ 21600 f19 1"/>
                <a:gd name="f29" fmla="*/ 21600 f20 1"/>
                <a:gd name="f30" fmla="+- f22 0 f1"/>
                <a:gd name="f31" fmla="+- f23 0 f1"/>
                <a:gd name="f32" fmla="+- f24 0 f1"/>
                <a:gd name="f33" fmla="+- f25 0 f1"/>
                <a:gd name="f34" fmla="min f27 f26"/>
                <a:gd name="f35" fmla="*/ f28 1 f21"/>
                <a:gd name="f36" fmla="*/ f29 1 f21"/>
                <a:gd name="f37" fmla="val f35"/>
                <a:gd name="f38" fmla="val f36"/>
                <a:gd name="f39" fmla="*/ f6 f34 1"/>
                <a:gd name="f40" fmla="+- f38 0 f6"/>
                <a:gd name="f41" fmla="+- f37 0 f6"/>
                <a:gd name="f42" fmla="*/ f38 f34 1"/>
                <a:gd name="f43" fmla="*/ f37 f34 1"/>
                <a:gd name="f44" fmla="*/ f40 1 2"/>
                <a:gd name="f45" fmla="*/ f41 1 2"/>
                <a:gd name="f46" fmla="*/ f41 f7 1"/>
                <a:gd name="f47" fmla="+- f6 f44 0"/>
                <a:gd name="f48" fmla="*/ f46 1 200000"/>
                <a:gd name="f49" fmla="*/ f46 1 100000"/>
                <a:gd name="f50" fmla="+- f48 f45 0"/>
                <a:gd name="f51" fmla="*/ f48 f34 1"/>
                <a:gd name="f52" fmla="*/ f47 f34 1"/>
                <a:gd name="f53" fmla="*/ f49 f34 1"/>
                <a:gd name="f54" fmla="*/ f50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53" y="f39"/>
                </a:cxn>
                <a:cxn ang="f31">
                  <a:pos x="f51" y="f52"/>
                </a:cxn>
                <a:cxn ang="f32">
                  <a:pos x="f39" y="f42"/>
                </a:cxn>
                <a:cxn ang="f32">
                  <a:pos x="f53" y="f42"/>
                </a:cxn>
                <a:cxn ang="f32">
                  <a:pos x="f43" y="f42"/>
                </a:cxn>
                <a:cxn ang="f33">
                  <a:pos x="f54" y="f52"/>
                </a:cxn>
              </a:cxnLst>
              <a:rect l="f51" t="f52" r="f54" b="f42"/>
              <a:pathLst>
                <a:path>
                  <a:moveTo>
                    <a:pt x="f39" y="f42"/>
                  </a:moveTo>
                  <a:lnTo>
                    <a:pt x="f53" y="f39"/>
                  </a:lnTo>
                  <a:lnTo>
                    <a:pt x="f43" y="f42"/>
                  </a:lnTo>
                  <a:close/>
                </a:path>
              </a:pathLst>
            </a:custGeom>
            <a:gradFill>
              <a:gsLst>
                <a:gs pos="0">
                  <a:srgbClr val="F5FAFB"/>
                </a:gs>
                <a:gs pos="100000">
                  <a:srgbClr val="A6D3DA"/>
                </a:gs>
              </a:gsLst>
              <a:lin ang="5400000"/>
            </a:gradFill>
            <a:ln w="12701" cap="flat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Quire Sans"/>
              </a:endParaRPr>
            </a:p>
          </p:txBody>
        </p:sp>
      </p:grpSp>
      <p:sp>
        <p:nvSpPr>
          <p:cNvPr id="9" name="Titolo 7"/>
          <p:cNvSpPr>
            <a:spLocks noGrp="1"/>
          </p:cNvSpPr>
          <p:nvPr>
            <p:ph type="title"/>
          </p:nvPr>
        </p:nvSpPr>
        <p:spPr>
          <a:xfrm>
            <a:off x="901699" y="225581"/>
            <a:ext cx="9878595" cy="685800"/>
          </a:xfrm>
        </p:spPr>
        <p:txBody>
          <a:bodyPr/>
          <a:lstStyle/>
          <a:p>
            <a:r>
              <a:rPr lang="it-IT" sz="6000" dirty="0">
                <a:solidFill>
                  <a:srgbClr val="00B0F0"/>
                </a:solidFill>
                <a:latin typeface="Tekton Pro" charset="0"/>
                <a:ea typeface="Tekton Pro" charset="0"/>
                <a:cs typeface="Tekton Pro" charset="0"/>
              </a:rPr>
              <a:t>Progetti</a:t>
            </a:r>
            <a:br>
              <a:rPr lang="it-IT" sz="6000" dirty="0">
                <a:solidFill>
                  <a:srgbClr val="00B0F0"/>
                </a:solidFill>
                <a:latin typeface="Tekton Pro" charset="0"/>
                <a:ea typeface="Tekton Pro" charset="0"/>
                <a:cs typeface="Tekton Pro" charset="0"/>
              </a:rPr>
            </a:br>
            <a:r>
              <a:rPr lang="it-IT" dirty="0">
                <a:solidFill>
                  <a:srgbClr val="00B0F0"/>
                </a:solidFill>
                <a:latin typeface="Tekton Pro" charset="0"/>
                <a:ea typeface="Tekton Pro" charset="0"/>
                <a:cs typeface="Tekton Pro" charset="0"/>
              </a:rPr>
              <a:t>per l’ampliamento dell’offerta formativa   PTOF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901700" y="2080200"/>
            <a:ext cx="763270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it-IT" sz="2000" b="1" dirty="0">
                <a:solidFill>
                  <a:srgbClr val="0096FF"/>
                </a:solidFill>
                <a:latin typeface="Comic Sans MS" charset="0"/>
                <a:ea typeface="Comic Sans MS" charset="0"/>
                <a:cs typeface="Comic Sans MS" charset="0"/>
              </a:rPr>
              <a:t>Progetto CONTINUITA’ infanzia-primaria </a:t>
            </a:r>
            <a:r>
              <a:rPr lang="it-IT" sz="2000" b="1" i="1" dirty="0">
                <a:solidFill>
                  <a:srgbClr val="0096FF"/>
                </a:solidFill>
                <a:latin typeface="Comic Sans MS" charset="0"/>
                <a:ea typeface="Comic Sans MS" charset="0"/>
                <a:cs typeface="Comic Sans MS" charset="0"/>
              </a:rPr>
              <a:t>“Un ponte per crescere” </a:t>
            </a:r>
            <a:r>
              <a:rPr lang="it-IT" sz="1600" dirty="0">
                <a:latin typeface="Comic Sans MS" charset="0"/>
                <a:ea typeface="Comic Sans MS" charset="0"/>
                <a:cs typeface="Comic Sans MS" charset="0"/>
              </a:rPr>
              <a:t>rivolto ai bambini di cinque anni della scuola dell’infanzia assieme agli alunni della scuola primaria. L’intento del progetto è quello di comunicare e realizzare un vero “ponte” di esperienze condivise che accompagni l’alunno nel passaggio tra i diversi ordini di scuola in maniera serena, graduale e armoniosa.  </a:t>
            </a:r>
          </a:p>
          <a:p>
            <a:pPr lvl="0" algn="just"/>
            <a:endParaRPr lang="it-IT" sz="1600" dirty="0">
              <a:latin typeface="Comic Sans MS" charset="0"/>
              <a:ea typeface="Comic Sans MS" charset="0"/>
              <a:cs typeface="Comic Sans MS" charset="0"/>
            </a:endParaRPr>
          </a:p>
          <a:p>
            <a:pPr lvl="0" algn="just"/>
            <a:endParaRPr lang="it-IT" sz="1600" dirty="0">
              <a:latin typeface="Comic Sans MS" charset="0"/>
              <a:ea typeface="Comic Sans MS" charset="0"/>
              <a:cs typeface="Comic Sans MS" charset="0"/>
            </a:endParaRPr>
          </a:p>
          <a:p>
            <a:pPr lvl="0" algn="just"/>
            <a:endParaRPr lang="it-IT" sz="1600" dirty="0">
              <a:latin typeface="Comic Sans MS" charset="0"/>
              <a:ea typeface="Comic Sans MS" charset="0"/>
              <a:cs typeface="Comic Sans MS" charset="0"/>
            </a:endParaRPr>
          </a:p>
          <a:p>
            <a:pPr lvl="0" algn="just"/>
            <a:r>
              <a:rPr lang="it-IT" sz="2000" b="1" dirty="0">
                <a:solidFill>
                  <a:srgbClr val="0096FF"/>
                </a:solidFill>
                <a:latin typeface="Comic Sans MS" charset="0"/>
                <a:ea typeface="Comic Sans MS" charset="0"/>
                <a:cs typeface="Comic Sans MS" charset="0"/>
              </a:rPr>
              <a:t>Progetto LETTURA “Un libro per amico” </a:t>
            </a:r>
            <a:r>
              <a:rPr lang="it-IT" sz="1600" dirty="0">
                <a:latin typeface="Comic Sans MS" charset="0"/>
                <a:ea typeface="Comic Sans MS" charset="0"/>
                <a:cs typeface="Comic Sans MS" charset="0"/>
              </a:rPr>
              <a:t>Il progetto nasce con l’intento di far diventare la lettura una necessità primaria, un’abitudine, ma soprattutto un piacere che accompagna i bambini in tutti i momenti della loro vita, a scuola, a casa, nel gioco. </a:t>
            </a:r>
          </a:p>
          <a:p>
            <a:pPr lvl="0" algn="just"/>
            <a:r>
              <a:rPr lang="it-IT" sz="1600" dirty="0">
                <a:latin typeface="Comic Sans MS" charset="0"/>
                <a:ea typeface="Comic Sans MS" charset="0"/>
                <a:cs typeface="Comic Sans MS" charset="0"/>
              </a:rPr>
              <a:t> </a:t>
            </a:r>
          </a:p>
        </p:txBody>
      </p:sp>
    </p:spTree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FFC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7">
            <a:extLst>
              <a:ext uri="{FF2B5EF4-FFF2-40B4-BE49-F238E27FC236}">
                <a16:creationId xmlns:a16="http://schemas.microsoft.com/office/drawing/2014/main" id="{B687B055-8942-48D2-82D5-5DFA947E764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r="10953"/>
          <a:stretch>
            <a:fillRect/>
          </a:stretch>
        </p:blipFill>
        <p:spPr>
          <a:xfrm rot="1989252">
            <a:off x="10593981" y="13061"/>
            <a:ext cx="1646880" cy="1453694"/>
          </a:xfrm>
          <a:prstGeom prst="rect">
            <a:avLst/>
          </a:prstGeom>
          <a:noFill/>
          <a:ln cap="flat">
            <a:noFill/>
          </a:ln>
        </p:spPr>
      </p:pic>
      <p:grpSp>
        <p:nvGrpSpPr>
          <p:cNvPr id="3" name="Gruppo 6">
            <a:extLst>
              <a:ext uri="{FF2B5EF4-FFF2-40B4-BE49-F238E27FC236}">
                <a16:creationId xmlns:a16="http://schemas.microsoft.com/office/drawing/2014/main" id="{B7EA01A1-4EC0-41D1-BEBC-E39B4276B9E7}"/>
              </a:ext>
            </a:extLst>
          </p:cNvPr>
          <p:cNvGrpSpPr/>
          <p:nvPr/>
        </p:nvGrpSpPr>
        <p:grpSpPr>
          <a:xfrm>
            <a:off x="101827" y="200299"/>
            <a:ext cx="561706" cy="587830"/>
            <a:chOff x="101827" y="200299"/>
            <a:chExt cx="561706" cy="587830"/>
          </a:xfrm>
        </p:grpSpPr>
        <p:sp>
          <p:nvSpPr>
            <p:cNvPr id="4" name="Rettangolo 11">
              <a:extLst>
                <a:ext uri="{FF2B5EF4-FFF2-40B4-BE49-F238E27FC236}">
                  <a16:creationId xmlns:a16="http://schemas.microsoft.com/office/drawing/2014/main" id="{60798C17-D3DC-4928-A6A2-CCDE6BBBA9E0}"/>
                </a:ext>
              </a:extLst>
            </p:cNvPr>
            <p:cNvSpPr/>
            <p:nvPr/>
          </p:nvSpPr>
          <p:spPr>
            <a:xfrm>
              <a:off x="141018" y="409303"/>
              <a:ext cx="470266" cy="378826"/>
            </a:xfrm>
            <a:prstGeom prst="rect">
              <a:avLst/>
            </a:prstGeom>
            <a:gradFill>
              <a:gsLst>
                <a:gs pos="0">
                  <a:srgbClr val="F5FAFB"/>
                </a:gs>
                <a:gs pos="100000">
                  <a:srgbClr val="A6D3DA"/>
                </a:gs>
              </a:gsLst>
              <a:lin ang="5400000"/>
            </a:gradFill>
            <a:ln w="12701" cap="flat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it-IT" b="1" spc="50" dirty="0">
                  <a:solidFill>
                    <a:srgbClr val="0070C0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Quire Sans"/>
                </a:rPr>
                <a:t>I</a:t>
              </a:r>
              <a:endParaRPr lang="it-IT" sz="1800" b="1" i="0" u="none" strike="noStrike" kern="1200" cap="none" spc="50" baseline="0" dirty="0">
                <a:solidFill>
                  <a:srgbClr val="0070C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FillTx/>
                <a:latin typeface="Quire Sans"/>
              </a:endParaRPr>
            </a:p>
          </p:txBody>
        </p:sp>
        <p:sp>
          <p:nvSpPr>
            <p:cNvPr id="5" name="Triangolo isoscele 12">
              <a:extLst>
                <a:ext uri="{FF2B5EF4-FFF2-40B4-BE49-F238E27FC236}">
                  <a16:creationId xmlns:a16="http://schemas.microsoft.com/office/drawing/2014/main" id="{215CD1D2-DDD3-4235-9137-D647076F4C3B}"/>
                </a:ext>
              </a:extLst>
            </p:cNvPr>
            <p:cNvSpPr/>
            <p:nvPr/>
          </p:nvSpPr>
          <p:spPr>
            <a:xfrm>
              <a:off x="101827" y="200299"/>
              <a:ext cx="561706" cy="26125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50000"/>
                <a:gd name="f8" fmla="+- 0 0 -360"/>
                <a:gd name="f9" fmla="+- 0 0 -270"/>
                <a:gd name="f10" fmla="+- 0 0 -180"/>
                <a:gd name="f11" fmla="+- 0 0 -90"/>
                <a:gd name="f12" fmla="abs f3"/>
                <a:gd name="f13" fmla="abs f4"/>
                <a:gd name="f14" fmla="abs f5"/>
                <a:gd name="f15" fmla="*/ f8 f0 1"/>
                <a:gd name="f16" fmla="*/ f9 f0 1"/>
                <a:gd name="f17" fmla="*/ f10 f0 1"/>
                <a:gd name="f18" fmla="*/ f11 f0 1"/>
                <a:gd name="f19" fmla="?: f12 f3 1"/>
                <a:gd name="f20" fmla="?: f13 f4 1"/>
                <a:gd name="f21" fmla="?: f14 f5 1"/>
                <a:gd name="f22" fmla="*/ f15 1 f2"/>
                <a:gd name="f23" fmla="*/ f16 1 f2"/>
                <a:gd name="f24" fmla="*/ f17 1 f2"/>
                <a:gd name="f25" fmla="*/ f18 1 f2"/>
                <a:gd name="f26" fmla="*/ f19 1 21600"/>
                <a:gd name="f27" fmla="*/ f20 1 21600"/>
                <a:gd name="f28" fmla="*/ 21600 f19 1"/>
                <a:gd name="f29" fmla="*/ 21600 f20 1"/>
                <a:gd name="f30" fmla="+- f22 0 f1"/>
                <a:gd name="f31" fmla="+- f23 0 f1"/>
                <a:gd name="f32" fmla="+- f24 0 f1"/>
                <a:gd name="f33" fmla="+- f25 0 f1"/>
                <a:gd name="f34" fmla="min f27 f26"/>
                <a:gd name="f35" fmla="*/ f28 1 f21"/>
                <a:gd name="f36" fmla="*/ f29 1 f21"/>
                <a:gd name="f37" fmla="val f35"/>
                <a:gd name="f38" fmla="val f36"/>
                <a:gd name="f39" fmla="*/ f6 f34 1"/>
                <a:gd name="f40" fmla="+- f38 0 f6"/>
                <a:gd name="f41" fmla="+- f37 0 f6"/>
                <a:gd name="f42" fmla="*/ f38 f34 1"/>
                <a:gd name="f43" fmla="*/ f37 f34 1"/>
                <a:gd name="f44" fmla="*/ f40 1 2"/>
                <a:gd name="f45" fmla="*/ f41 1 2"/>
                <a:gd name="f46" fmla="*/ f41 f7 1"/>
                <a:gd name="f47" fmla="+- f6 f44 0"/>
                <a:gd name="f48" fmla="*/ f46 1 200000"/>
                <a:gd name="f49" fmla="*/ f46 1 100000"/>
                <a:gd name="f50" fmla="+- f48 f45 0"/>
                <a:gd name="f51" fmla="*/ f48 f34 1"/>
                <a:gd name="f52" fmla="*/ f47 f34 1"/>
                <a:gd name="f53" fmla="*/ f49 f34 1"/>
                <a:gd name="f54" fmla="*/ f50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53" y="f39"/>
                </a:cxn>
                <a:cxn ang="f31">
                  <a:pos x="f51" y="f52"/>
                </a:cxn>
                <a:cxn ang="f32">
                  <a:pos x="f39" y="f42"/>
                </a:cxn>
                <a:cxn ang="f32">
                  <a:pos x="f53" y="f42"/>
                </a:cxn>
                <a:cxn ang="f32">
                  <a:pos x="f43" y="f42"/>
                </a:cxn>
                <a:cxn ang="f33">
                  <a:pos x="f54" y="f52"/>
                </a:cxn>
              </a:cxnLst>
              <a:rect l="f51" t="f52" r="f54" b="f42"/>
              <a:pathLst>
                <a:path>
                  <a:moveTo>
                    <a:pt x="f39" y="f42"/>
                  </a:moveTo>
                  <a:lnTo>
                    <a:pt x="f53" y="f39"/>
                  </a:lnTo>
                  <a:lnTo>
                    <a:pt x="f43" y="f42"/>
                  </a:lnTo>
                  <a:close/>
                </a:path>
              </a:pathLst>
            </a:custGeom>
            <a:gradFill>
              <a:gsLst>
                <a:gs pos="0">
                  <a:srgbClr val="F5FAFB"/>
                </a:gs>
                <a:gs pos="100000">
                  <a:srgbClr val="A6D3DA"/>
                </a:gs>
              </a:gsLst>
              <a:lin ang="5400000"/>
            </a:gradFill>
            <a:ln w="12701" cap="flat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Quire Sans"/>
              </a:endParaRPr>
            </a:p>
          </p:txBody>
        </p:sp>
      </p:grpSp>
      <p:sp>
        <p:nvSpPr>
          <p:cNvPr id="9" name="Titolo 7"/>
          <p:cNvSpPr>
            <a:spLocks noGrp="1"/>
          </p:cNvSpPr>
          <p:nvPr>
            <p:ph type="title"/>
          </p:nvPr>
        </p:nvSpPr>
        <p:spPr>
          <a:xfrm>
            <a:off x="901699" y="241623"/>
            <a:ext cx="9878595" cy="685800"/>
          </a:xfrm>
        </p:spPr>
        <p:txBody>
          <a:bodyPr/>
          <a:lstStyle/>
          <a:p>
            <a:r>
              <a:rPr lang="it-IT" sz="6000" dirty="0">
                <a:solidFill>
                  <a:srgbClr val="00B0F0"/>
                </a:solidFill>
                <a:latin typeface="Tekton Pro" charset="0"/>
                <a:ea typeface="Tekton Pro" charset="0"/>
                <a:cs typeface="Tekton Pro" charset="0"/>
              </a:rPr>
              <a:t>Progetti</a:t>
            </a:r>
            <a:br>
              <a:rPr lang="it-IT" sz="6000" dirty="0">
                <a:solidFill>
                  <a:srgbClr val="00B0F0"/>
                </a:solidFill>
                <a:latin typeface="Tekton Pro" charset="0"/>
                <a:ea typeface="Tekton Pro" charset="0"/>
                <a:cs typeface="Tekton Pro" charset="0"/>
              </a:rPr>
            </a:br>
            <a:r>
              <a:rPr lang="it-IT" dirty="0">
                <a:solidFill>
                  <a:srgbClr val="00B0F0"/>
                </a:solidFill>
                <a:latin typeface="Tekton Pro" charset="0"/>
                <a:ea typeface="Tekton Pro" charset="0"/>
                <a:cs typeface="Tekton Pro" charset="0"/>
              </a:rPr>
              <a:t>per l’ampliamento dell’offerta formativa   PTOF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901699" y="3786405"/>
            <a:ext cx="7167479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it-IT" sz="2000" b="1">
                <a:solidFill>
                  <a:srgbClr val="0096FF"/>
                </a:solidFill>
                <a:latin typeface="Comic Sans MS" charset="0"/>
                <a:ea typeface="Comic Sans MS" charset="0"/>
                <a:cs typeface="Comic Sans MS" charset="0"/>
              </a:rPr>
              <a:t>Progetto </a:t>
            </a:r>
            <a:r>
              <a:rPr lang="it-IT" sz="2000" b="1" i="1" dirty="0">
                <a:solidFill>
                  <a:srgbClr val="0096FF"/>
                </a:solidFill>
                <a:latin typeface="Comic Sans MS" charset="0"/>
                <a:ea typeface="Comic Sans MS" charset="0"/>
                <a:cs typeface="Comic Sans MS" charset="0"/>
              </a:rPr>
              <a:t>ED. CIVICA</a:t>
            </a:r>
            <a:r>
              <a:rPr lang="it-IT" sz="2000" b="1" dirty="0">
                <a:solidFill>
                  <a:srgbClr val="0096FF"/>
                </a:solidFill>
                <a:latin typeface="Comic Sans MS" charset="0"/>
                <a:ea typeface="Comic Sans MS" charset="0"/>
                <a:cs typeface="Comic Sans MS" charset="0"/>
              </a:rPr>
              <a:t> “Insieme verso un futuro migliore” </a:t>
            </a:r>
            <a:r>
              <a:rPr lang="it-IT" sz="1600" dirty="0">
                <a:latin typeface="Comic Sans MS" charset="0"/>
                <a:ea typeface="Comic Sans MS" charset="0"/>
                <a:cs typeface="Comic Sans MS" charset="0"/>
              </a:rPr>
              <a:t>E’ possibile vivere esperienze di educazione civica nella scuola dell'Infanzia rispondendo all’esigenza di acquisire le competenze organizzative ed esecutive previste </a:t>
            </a:r>
            <a:r>
              <a:rPr lang="it-IT" sz="1600" i="1" dirty="0">
                <a:latin typeface="Comic Sans MS" charset="0"/>
                <a:ea typeface="Comic Sans MS" charset="0"/>
                <a:cs typeface="Comic Sans MS" charset="0"/>
              </a:rPr>
              <a:t>dalla legge 20 agosto 2019, n° 92 “Introduzione dell'insegnamento scolastico dell'educazione civica”,</a:t>
            </a:r>
            <a:r>
              <a:rPr lang="it-IT" sz="1600" dirty="0">
                <a:latin typeface="Comic Sans MS" charset="0"/>
                <a:ea typeface="Comic Sans MS" charset="0"/>
                <a:cs typeface="Comic Sans MS" charset="0"/>
              </a:rPr>
              <a:t> che contempla l'insegnamento trasversale dell'educazione civica, e prevede in particolare che gli studenti debbano avvicinarsi alla Carta Costituzionale a partire dalla scuola dell'infanzia per formare la coscienza civica dell'uomo e del cittadino a partire dai 3 anni d'età.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3163048" y="1815614"/>
            <a:ext cx="716747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it-IT" sz="1600" dirty="0">
                <a:latin typeface="Comic Sans MS" charset="0"/>
                <a:ea typeface="Comic Sans MS" charset="0"/>
                <a:cs typeface="Comic Sans MS" charset="0"/>
              </a:rPr>
              <a:t> </a:t>
            </a:r>
          </a:p>
          <a:p>
            <a:pPr lvl="0" algn="r"/>
            <a:r>
              <a:rPr lang="it-IT" sz="2000" b="1" dirty="0">
                <a:solidFill>
                  <a:srgbClr val="0096FF"/>
                </a:solidFill>
                <a:latin typeface="Comic Sans MS" charset="0"/>
                <a:ea typeface="Comic Sans MS" charset="0"/>
                <a:cs typeface="Comic Sans MS" charset="0"/>
              </a:rPr>
              <a:t>Progetto INGLESE “L’inglese anche per noi” </a:t>
            </a:r>
            <a:r>
              <a:rPr lang="it-IT" sz="1600" dirty="0">
                <a:latin typeface="Comic Sans MS" charset="0"/>
                <a:ea typeface="Comic Sans MS" charset="0"/>
                <a:cs typeface="Comic Sans MS" charset="0"/>
              </a:rPr>
              <a:t>Il Progetto ha lo scopo di accompagnare i bambini alla scoperta della lingua e della cultura inglese. Verranno proposti dei contenuti che daranno loro l’opportunità di imparare l’inglese divertendosi.</a:t>
            </a:r>
          </a:p>
          <a:p>
            <a:pPr lvl="0" algn="r"/>
            <a:endParaRPr lang="it-IT" sz="1600" dirty="0">
              <a:latin typeface="Comic Sans MS" charset="0"/>
              <a:ea typeface="Comic Sans MS" charset="0"/>
              <a:cs typeface="Comic Sans MS" charset="0"/>
            </a:endParaRPr>
          </a:p>
          <a:p>
            <a:pPr lvl="0" algn="just"/>
            <a:endParaRPr lang="it-IT" sz="1600" dirty="0">
              <a:latin typeface="Comic Sans MS" charset="0"/>
              <a:ea typeface="Comic Sans MS" charset="0"/>
              <a:cs typeface="Comic Sans MS" charset="0"/>
            </a:endParaRPr>
          </a:p>
          <a:p>
            <a:pPr algn="just"/>
            <a:r>
              <a:rPr lang="it-IT" sz="1600" dirty="0">
                <a:latin typeface="Comic Sans MS" charset="0"/>
                <a:ea typeface="Comic Sans MS" charset="0"/>
                <a:cs typeface="Comic Sans MS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505052225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FFC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7">
            <a:extLst>
              <a:ext uri="{FF2B5EF4-FFF2-40B4-BE49-F238E27FC236}">
                <a16:creationId xmlns:a16="http://schemas.microsoft.com/office/drawing/2014/main" id="{B687B055-8942-48D2-82D5-5DFA947E764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r="10953"/>
          <a:stretch>
            <a:fillRect/>
          </a:stretch>
        </p:blipFill>
        <p:spPr>
          <a:xfrm rot="1989252">
            <a:off x="10593981" y="13061"/>
            <a:ext cx="1646880" cy="1453694"/>
          </a:xfrm>
          <a:prstGeom prst="rect">
            <a:avLst/>
          </a:prstGeom>
          <a:noFill/>
          <a:ln cap="flat">
            <a:noFill/>
          </a:ln>
        </p:spPr>
      </p:pic>
      <p:grpSp>
        <p:nvGrpSpPr>
          <p:cNvPr id="3" name="Gruppo 6">
            <a:extLst>
              <a:ext uri="{FF2B5EF4-FFF2-40B4-BE49-F238E27FC236}">
                <a16:creationId xmlns:a16="http://schemas.microsoft.com/office/drawing/2014/main" id="{B7EA01A1-4EC0-41D1-BEBC-E39B4276B9E7}"/>
              </a:ext>
            </a:extLst>
          </p:cNvPr>
          <p:cNvGrpSpPr/>
          <p:nvPr/>
        </p:nvGrpSpPr>
        <p:grpSpPr>
          <a:xfrm>
            <a:off x="101827" y="200299"/>
            <a:ext cx="561706" cy="587830"/>
            <a:chOff x="101827" y="200299"/>
            <a:chExt cx="561706" cy="587830"/>
          </a:xfrm>
        </p:grpSpPr>
        <p:sp>
          <p:nvSpPr>
            <p:cNvPr id="4" name="Rettangolo 11">
              <a:extLst>
                <a:ext uri="{FF2B5EF4-FFF2-40B4-BE49-F238E27FC236}">
                  <a16:creationId xmlns:a16="http://schemas.microsoft.com/office/drawing/2014/main" id="{60798C17-D3DC-4928-A6A2-CCDE6BBBA9E0}"/>
                </a:ext>
              </a:extLst>
            </p:cNvPr>
            <p:cNvSpPr/>
            <p:nvPr/>
          </p:nvSpPr>
          <p:spPr>
            <a:xfrm>
              <a:off x="141018" y="409303"/>
              <a:ext cx="470266" cy="378826"/>
            </a:xfrm>
            <a:prstGeom prst="rect">
              <a:avLst/>
            </a:prstGeom>
            <a:gradFill>
              <a:gsLst>
                <a:gs pos="0">
                  <a:srgbClr val="F5FAFB"/>
                </a:gs>
                <a:gs pos="100000">
                  <a:srgbClr val="A6D3DA"/>
                </a:gs>
              </a:gsLst>
              <a:lin ang="5400000"/>
            </a:gradFill>
            <a:ln w="12701" cap="flat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it-IT" b="1" spc="50" dirty="0">
                  <a:solidFill>
                    <a:srgbClr val="0070C0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Quire Sans"/>
                </a:rPr>
                <a:t>I</a:t>
              </a:r>
              <a:endParaRPr lang="it-IT" sz="1800" b="1" i="0" u="none" strike="noStrike" kern="1200" cap="none" spc="50" baseline="0" dirty="0">
                <a:solidFill>
                  <a:srgbClr val="0070C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FillTx/>
                <a:latin typeface="Quire Sans"/>
              </a:endParaRPr>
            </a:p>
          </p:txBody>
        </p:sp>
        <p:sp>
          <p:nvSpPr>
            <p:cNvPr id="5" name="Triangolo isoscele 12">
              <a:extLst>
                <a:ext uri="{FF2B5EF4-FFF2-40B4-BE49-F238E27FC236}">
                  <a16:creationId xmlns:a16="http://schemas.microsoft.com/office/drawing/2014/main" id="{215CD1D2-DDD3-4235-9137-D647076F4C3B}"/>
                </a:ext>
              </a:extLst>
            </p:cNvPr>
            <p:cNvSpPr/>
            <p:nvPr/>
          </p:nvSpPr>
          <p:spPr>
            <a:xfrm>
              <a:off x="101827" y="200299"/>
              <a:ext cx="561706" cy="26125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50000"/>
                <a:gd name="f8" fmla="+- 0 0 -360"/>
                <a:gd name="f9" fmla="+- 0 0 -270"/>
                <a:gd name="f10" fmla="+- 0 0 -180"/>
                <a:gd name="f11" fmla="+- 0 0 -90"/>
                <a:gd name="f12" fmla="abs f3"/>
                <a:gd name="f13" fmla="abs f4"/>
                <a:gd name="f14" fmla="abs f5"/>
                <a:gd name="f15" fmla="*/ f8 f0 1"/>
                <a:gd name="f16" fmla="*/ f9 f0 1"/>
                <a:gd name="f17" fmla="*/ f10 f0 1"/>
                <a:gd name="f18" fmla="*/ f11 f0 1"/>
                <a:gd name="f19" fmla="?: f12 f3 1"/>
                <a:gd name="f20" fmla="?: f13 f4 1"/>
                <a:gd name="f21" fmla="?: f14 f5 1"/>
                <a:gd name="f22" fmla="*/ f15 1 f2"/>
                <a:gd name="f23" fmla="*/ f16 1 f2"/>
                <a:gd name="f24" fmla="*/ f17 1 f2"/>
                <a:gd name="f25" fmla="*/ f18 1 f2"/>
                <a:gd name="f26" fmla="*/ f19 1 21600"/>
                <a:gd name="f27" fmla="*/ f20 1 21600"/>
                <a:gd name="f28" fmla="*/ 21600 f19 1"/>
                <a:gd name="f29" fmla="*/ 21600 f20 1"/>
                <a:gd name="f30" fmla="+- f22 0 f1"/>
                <a:gd name="f31" fmla="+- f23 0 f1"/>
                <a:gd name="f32" fmla="+- f24 0 f1"/>
                <a:gd name="f33" fmla="+- f25 0 f1"/>
                <a:gd name="f34" fmla="min f27 f26"/>
                <a:gd name="f35" fmla="*/ f28 1 f21"/>
                <a:gd name="f36" fmla="*/ f29 1 f21"/>
                <a:gd name="f37" fmla="val f35"/>
                <a:gd name="f38" fmla="val f36"/>
                <a:gd name="f39" fmla="*/ f6 f34 1"/>
                <a:gd name="f40" fmla="+- f38 0 f6"/>
                <a:gd name="f41" fmla="+- f37 0 f6"/>
                <a:gd name="f42" fmla="*/ f38 f34 1"/>
                <a:gd name="f43" fmla="*/ f37 f34 1"/>
                <a:gd name="f44" fmla="*/ f40 1 2"/>
                <a:gd name="f45" fmla="*/ f41 1 2"/>
                <a:gd name="f46" fmla="*/ f41 f7 1"/>
                <a:gd name="f47" fmla="+- f6 f44 0"/>
                <a:gd name="f48" fmla="*/ f46 1 200000"/>
                <a:gd name="f49" fmla="*/ f46 1 100000"/>
                <a:gd name="f50" fmla="+- f48 f45 0"/>
                <a:gd name="f51" fmla="*/ f48 f34 1"/>
                <a:gd name="f52" fmla="*/ f47 f34 1"/>
                <a:gd name="f53" fmla="*/ f49 f34 1"/>
                <a:gd name="f54" fmla="*/ f50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53" y="f39"/>
                </a:cxn>
                <a:cxn ang="f31">
                  <a:pos x="f51" y="f52"/>
                </a:cxn>
                <a:cxn ang="f32">
                  <a:pos x="f39" y="f42"/>
                </a:cxn>
                <a:cxn ang="f32">
                  <a:pos x="f53" y="f42"/>
                </a:cxn>
                <a:cxn ang="f32">
                  <a:pos x="f43" y="f42"/>
                </a:cxn>
                <a:cxn ang="f33">
                  <a:pos x="f54" y="f52"/>
                </a:cxn>
              </a:cxnLst>
              <a:rect l="f51" t="f52" r="f54" b="f42"/>
              <a:pathLst>
                <a:path>
                  <a:moveTo>
                    <a:pt x="f39" y="f42"/>
                  </a:moveTo>
                  <a:lnTo>
                    <a:pt x="f53" y="f39"/>
                  </a:lnTo>
                  <a:lnTo>
                    <a:pt x="f43" y="f42"/>
                  </a:lnTo>
                  <a:close/>
                </a:path>
              </a:pathLst>
            </a:custGeom>
            <a:gradFill>
              <a:gsLst>
                <a:gs pos="0">
                  <a:srgbClr val="F5FAFB"/>
                </a:gs>
                <a:gs pos="100000">
                  <a:srgbClr val="A6D3DA"/>
                </a:gs>
              </a:gsLst>
              <a:lin ang="5400000"/>
            </a:gradFill>
            <a:ln w="12701" cap="flat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Quire Sans"/>
              </a:endParaRPr>
            </a:p>
          </p:txBody>
        </p:sp>
      </p:grpSp>
      <p:sp>
        <p:nvSpPr>
          <p:cNvPr id="9" name="Titolo 7"/>
          <p:cNvSpPr>
            <a:spLocks noGrp="1"/>
          </p:cNvSpPr>
          <p:nvPr>
            <p:ph type="title"/>
          </p:nvPr>
        </p:nvSpPr>
        <p:spPr>
          <a:xfrm>
            <a:off x="901699" y="241623"/>
            <a:ext cx="9878595" cy="685800"/>
          </a:xfrm>
        </p:spPr>
        <p:txBody>
          <a:bodyPr/>
          <a:lstStyle/>
          <a:p>
            <a:r>
              <a:rPr lang="it-IT" sz="6000" dirty="0">
                <a:solidFill>
                  <a:srgbClr val="00B0F0"/>
                </a:solidFill>
                <a:latin typeface="Tekton Pro" charset="0"/>
                <a:ea typeface="Tekton Pro" charset="0"/>
                <a:cs typeface="Tekton Pro" charset="0"/>
              </a:rPr>
              <a:t>Inclusione</a:t>
            </a:r>
            <a:endParaRPr lang="it-IT" dirty="0">
              <a:solidFill>
                <a:srgbClr val="00B0F0"/>
              </a:solidFill>
              <a:latin typeface="Tekton Pro" charset="0"/>
              <a:ea typeface="Tekton Pro" charset="0"/>
              <a:cs typeface="Tekton Pro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2310063" y="1014715"/>
            <a:ext cx="8197516" cy="6001643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lvl="0" algn="just"/>
            <a:r>
              <a:rPr lang="it-IT" sz="1600" dirty="0">
                <a:latin typeface="Comic Sans MS" charset="0"/>
                <a:ea typeface="Comic Sans MS" charset="0"/>
                <a:cs typeface="Comic Sans MS" charset="0"/>
              </a:rPr>
              <a:t> </a:t>
            </a:r>
          </a:p>
          <a:p>
            <a:pPr lvl="0" algn="just"/>
            <a:r>
              <a:rPr lang="it-IT" sz="2000" b="1" dirty="0">
                <a:solidFill>
                  <a:srgbClr val="0096FF"/>
                </a:solidFill>
                <a:latin typeface="Comic Sans MS" charset="0"/>
                <a:ea typeface="Comic Sans MS" charset="0"/>
                <a:cs typeface="Comic Sans MS" charset="0"/>
              </a:rPr>
              <a:t>Le nostre scuole dell’infanzia si propongono come luogo di inclusione nel quale vengono riconosciute le specificità di ognuno:</a:t>
            </a:r>
          </a:p>
          <a:p>
            <a:pPr lvl="0" algn="just"/>
            <a:endParaRPr lang="it-IT" sz="2000" b="1" dirty="0">
              <a:solidFill>
                <a:srgbClr val="0096FF"/>
              </a:solidFill>
              <a:latin typeface="Comic Sans MS" charset="0"/>
              <a:ea typeface="Comic Sans MS" charset="0"/>
              <a:cs typeface="Comic Sans MS" charset="0"/>
            </a:endParaRPr>
          </a:p>
          <a:p>
            <a:pPr lvl="0" algn="just"/>
            <a:endParaRPr lang="it-IT" sz="2000" b="1" dirty="0">
              <a:solidFill>
                <a:srgbClr val="0096FF"/>
              </a:solidFill>
              <a:latin typeface="Comic Sans MS" charset="0"/>
              <a:ea typeface="Comic Sans MS" charset="0"/>
              <a:cs typeface="Comic Sans MS" charset="0"/>
            </a:endParaRPr>
          </a:p>
          <a:p>
            <a:pPr marL="342900" indent="-342900" algn="just">
              <a:buFont typeface="Arial" charset="0"/>
              <a:buChar char="•"/>
            </a:pPr>
            <a:r>
              <a:rPr lang="it-IT" sz="2000" dirty="0">
                <a:latin typeface="Comic Sans MS" charset="0"/>
                <a:ea typeface="Comic Sans MS" charset="0"/>
                <a:cs typeface="Comic Sans MS" charset="0"/>
              </a:rPr>
              <a:t>Scoprire l’altro e le differenze, in particolare imparare ad interagire con i “bambini più fragili”. </a:t>
            </a:r>
          </a:p>
          <a:p>
            <a:pPr marL="342900" indent="-342900" algn="just">
              <a:buFont typeface="Arial" charset="0"/>
              <a:buChar char="•"/>
            </a:pPr>
            <a:endParaRPr lang="it-IT" sz="2000" dirty="0">
              <a:latin typeface="Comic Sans MS" charset="0"/>
              <a:ea typeface="Comic Sans MS" charset="0"/>
              <a:cs typeface="Comic Sans MS" charset="0"/>
            </a:endParaRPr>
          </a:p>
          <a:p>
            <a:pPr marL="342900" indent="-342900" algn="just">
              <a:buFont typeface="Arial" charset="0"/>
              <a:buChar char="•"/>
            </a:pPr>
            <a:r>
              <a:rPr lang="it-IT" sz="2000" dirty="0">
                <a:latin typeface="Comic Sans MS" charset="0"/>
                <a:ea typeface="Comic Sans MS" charset="0"/>
                <a:cs typeface="Comic Sans MS" charset="0"/>
              </a:rPr>
              <a:t>Sviluppare il senso di solidarietà nella famiglia, nella comunità scolastica, nella società.</a:t>
            </a:r>
          </a:p>
          <a:p>
            <a:pPr marL="342900" indent="-342900" algn="just">
              <a:buFont typeface="Arial" charset="0"/>
              <a:buChar char="•"/>
            </a:pPr>
            <a:endParaRPr lang="it-IT" sz="2000" dirty="0">
              <a:latin typeface="Comic Sans MS" charset="0"/>
              <a:ea typeface="Comic Sans MS" charset="0"/>
              <a:cs typeface="Comic Sans MS" charset="0"/>
            </a:endParaRPr>
          </a:p>
          <a:p>
            <a:pPr marL="342900" indent="-342900" algn="just">
              <a:buFont typeface="Arial" charset="0"/>
              <a:buChar char="•"/>
            </a:pPr>
            <a:r>
              <a:rPr lang="it-IT" sz="2000" dirty="0">
                <a:latin typeface="Comic Sans MS" charset="0"/>
                <a:ea typeface="Comic Sans MS" charset="0"/>
                <a:cs typeface="Comic Sans MS" charset="0"/>
              </a:rPr>
              <a:t>Modificare i propri comportamenti superando pregiudizi di carattere socio-culturale-religioso, attraverso la scoperta del valore della “diversità”.</a:t>
            </a:r>
          </a:p>
          <a:p>
            <a:pPr marL="342900" indent="-342900" algn="just">
              <a:buFont typeface="Arial" charset="0"/>
              <a:buChar char="•"/>
            </a:pPr>
            <a:endParaRPr lang="it-IT" sz="2000" dirty="0">
              <a:latin typeface="Comic Sans MS" charset="0"/>
              <a:ea typeface="Comic Sans MS" charset="0"/>
              <a:cs typeface="Comic Sans MS" charset="0"/>
            </a:endParaRPr>
          </a:p>
          <a:p>
            <a:pPr marL="342900" indent="-342900" algn="just">
              <a:buFont typeface="Arial" charset="0"/>
              <a:buChar char="•"/>
            </a:pPr>
            <a:r>
              <a:rPr lang="it-IT" sz="2000" dirty="0">
                <a:latin typeface="Comic Sans MS" charset="0"/>
                <a:ea typeface="Comic Sans MS" charset="0"/>
                <a:cs typeface="Comic Sans MS" charset="0"/>
              </a:rPr>
              <a:t>Rispettare l’altro, essere predisposti all’accoglienza e saper ascoltare le opinioni diverse delle proprie.</a:t>
            </a:r>
          </a:p>
          <a:p>
            <a:pPr lvl="0" algn="just"/>
            <a:endParaRPr lang="it-IT" sz="1600" dirty="0">
              <a:latin typeface="Comic Sans MS" charset="0"/>
              <a:ea typeface="Comic Sans MS" charset="0"/>
              <a:cs typeface="Comic Sans MS" charset="0"/>
            </a:endParaRPr>
          </a:p>
          <a:p>
            <a:pPr lvl="0" algn="just"/>
            <a:endParaRPr lang="it-IT" sz="1600" dirty="0">
              <a:latin typeface="Comic Sans MS" charset="0"/>
              <a:ea typeface="Comic Sans MS" charset="0"/>
              <a:cs typeface="Comic Sans MS" charset="0"/>
            </a:endParaRPr>
          </a:p>
          <a:p>
            <a:pPr algn="just"/>
            <a:r>
              <a:rPr lang="it-IT" sz="1600" dirty="0">
                <a:latin typeface="Comic Sans MS" charset="0"/>
                <a:ea typeface="Comic Sans MS" charset="0"/>
                <a:cs typeface="Comic Sans MS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728055699"/>
      </p:ext>
    </p:extLst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FFC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7">
            <a:extLst>
              <a:ext uri="{FF2B5EF4-FFF2-40B4-BE49-F238E27FC236}">
                <a16:creationId xmlns:a16="http://schemas.microsoft.com/office/drawing/2014/main" id="{B687B055-8942-48D2-82D5-5DFA947E764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r="10953"/>
          <a:stretch>
            <a:fillRect/>
          </a:stretch>
        </p:blipFill>
        <p:spPr>
          <a:xfrm rot="1989252">
            <a:off x="10593981" y="13061"/>
            <a:ext cx="1646880" cy="1453694"/>
          </a:xfrm>
          <a:prstGeom prst="rect">
            <a:avLst/>
          </a:prstGeom>
          <a:noFill/>
          <a:ln cap="flat">
            <a:noFill/>
          </a:ln>
        </p:spPr>
      </p:pic>
      <p:grpSp>
        <p:nvGrpSpPr>
          <p:cNvPr id="3" name="Gruppo 6">
            <a:extLst>
              <a:ext uri="{FF2B5EF4-FFF2-40B4-BE49-F238E27FC236}">
                <a16:creationId xmlns:a16="http://schemas.microsoft.com/office/drawing/2014/main" id="{B7EA01A1-4EC0-41D1-BEBC-E39B4276B9E7}"/>
              </a:ext>
            </a:extLst>
          </p:cNvPr>
          <p:cNvGrpSpPr/>
          <p:nvPr/>
        </p:nvGrpSpPr>
        <p:grpSpPr>
          <a:xfrm>
            <a:off x="101827" y="200299"/>
            <a:ext cx="561706" cy="587830"/>
            <a:chOff x="101827" y="200299"/>
            <a:chExt cx="561706" cy="587830"/>
          </a:xfrm>
        </p:grpSpPr>
        <p:sp>
          <p:nvSpPr>
            <p:cNvPr id="4" name="Rettangolo 11">
              <a:extLst>
                <a:ext uri="{FF2B5EF4-FFF2-40B4-BE49-F238E27FC236}">
                  <a16:creationId xmlns:a16="http://schemas.microsoft.com/office/drawing/2014/main" id="{60798C17-D3DC-4928-A6A2-CCDE6BBBA9E0}"/>
                </a:ext>
              </a:extLst>
            </p:cNvPr>
            <p:cNvSpPr/>
            <p:nvPr/>
          </p:nvSpPr>
          <p:spPr>
            <a:xfrm>
              <a:off x="141018" y="409303"/>
              <a:ext cx="470266" cy="378826"/>
            </a:xfrm>
            <a:prstGeom prst="rect">
              <a:avLst/>
            </a:prstGeom>
            <a:gradFill>
              <a:gsLst>
                <a:gs pos="0">
                  <a:srgbClr val="F5FAFB"/>
                </a:gs>
                <a:gs pos="100000">
                  <a:srgbClr val="A6D3DA"/>
                </a:gs>
              </a:gsLst>
              <a:lin ang="5400000"/>
            </a:gradFill>
            <a:ln w="12701" cap="flat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it-IT" b="1" spc="50" dirty="0">
                  <a:solidFill>
                    <a:srgbClr val="0070C0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Quire Sans"/>
                </a:rPr>
                <a:t>I</a:t>
              </a:r>
              <a:endParaRPr lang="it-IT" sz="1800" b="1" i="0" u="none" strike="noStrike" kern="1200" cap="none" spc="50" baseline="0" dirty="0">
                <a:solidFill>
                  <a:srgbClr val="0070C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FillTx/>
                <a:latin typeface="Quire Sans"/>
              </a:endParaRPr>
            </a:p>
          </p:txBody>
        </p:sp>
        <p:sp>
          <p:nvSpPr>
            <p:cNvPr id="5" name="Triangolo isoscele 12">
              <a:extLst>
                <a:ext uri="{FF2B5EF4-FFF2-40B4-BE49-F238E27FC236}">
                  <a16:creationId xmlns:a16="http://schemas.microsoft.com/office/drawing/2014/main" id="{215CD1D2-DDD3-4235-9137-D647076F4C3B}"/>
                </a:ext>
              </a:extLst>
            </p:cNvPr>
            <p:cNvSpPr/>
            <p:nvPr/>
          </p:nvSpPr>
          <p:spPr>
            <a:xfrm>
              <a:off x="101827" y="200299"/>
              <a:ext cx="561706" cy="26125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50000"/>
                <a:gd name="f8" fmla="+- 0 0 -360"/>
                <a:gd name="f9" fmla="+- 0 0 -270"/>
                <a:gd name="f10" fmla="+- 0 0 -180"/>
                <a:gd name="f11" fmla="+- 0 0 -90"/>
                <a:gd name="f12" fmla="abs f3"/>
                <a:gd name="f13" fmla="abs f4"/>
                <a:gd name="f14" fmla="abs f5"/>
                <a:gd name="f15" fmla="*/ f8 f0 1"/>
                <a:gd name="f16" fmla="*/ f9 f0 1"/>
                <a:gd name="f17" fmla="*/ f10 f0 1"/>
                <a:gd name="f18" fmla="*/ f11 f0 1"/>
                <a:gd name="f19" fmla="?: f12 f3 1"/>
                <a:gd name="f20" fmla="?: f13 f4 1"/>
                <a:gd name="f21" fmla="?: f14 f5 1"/>
                <a:gd name="f22" fmla="*/ f15 1 f2"/>
                <a:gd name="f23" fmla="*/ f16 1 f2"/>
                <a:gd name="f24" fmla="*/ f17 1 f2"/>
                <a:gd name="f25" fmla="*/ f18 1 f2"/>
                <a:gd name="f26" fmla="*/ f19 1 21600"/>
                <a:gd name="f27" fmla="*/ f20 1 21600"/>
                <a:gd name="f28" fmla="*/ 21600 f19 1"/>
                <a:gd name="f29" fmla="*/ 21600 f20 1"/>
                <a:gd name="f30" fmla="+- f22 0 f1"/>
                <a:gd name="f31" fmla="+- f23 0 f1"/>
                <a:gd name="f32" fmla="+- f24 0 f1"/>
                <a:gd name="f33" fmla="+- f25 0 f1"/>
                <a:gd name="f34" fmla="min f27 f26"/>
                <a:gd name="f35" fmla="*/ f28 1 f21"/>
                <a:gd name="f36" fmla="*/ f29 1 f21"/>
                <a:gd name="f37" fmla="val f35"/>
                <a:gd name="f38" fmla="val f36"/>
                <a:gd name="f39" fmla="*/ f6 f34 1"/>
                <a:gd name="f40" fmla="+- f38 0 f6"/>
                <a:gd name="f41" fmla="+- f37 0 f6"/>
                <a:gd name="f42" fmla="*/ f38 f34 1"/>
                <a:gd name="f43" fmla="*/ f37 f34 1"/>
                <a:gd name="f44" fmla="*/ f40 1 2"/>
                <a:gd name="f45" fmla="*/ f41 1 2"/>
                <a:gd name="f46" fmla="*/ f41 f7 1"/>
                <a:gd name="f47" fmla="+- f6 f44 0"/>
                <a:gd name="f48" fmla="*/ f46 1 200000"/>
                <a:gd name="f49" fmla="*/ f46 1 100000"/>
                <a:gd name="f50" fmla="+- f48 f45 0"/>
                <a:gd name="f51" fmla="*/ f48 f34 1"/>
                <a:gd name="f52" fmla="*/ f47 f34 1"/>
                <a:gd name="f53" fmla="*/ f49 f34 1"/>
                <a:gd name="f54" fmla="*/ f50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53" y="f39"/>
                </a:cxn>
                <a:cxn ang="f31">
                  <a:pos x="f51" y="f52"/>
                </a:cxn>
                <a:cxn ang="f32">
                  <a:pos x="f39" y="f42"/>
                </a:cxn>
                <a:cxn ang="f32">
                  <a:pos x="f53" y="f42"/>
                </a:cxn>
                <a:cxn ang="f32">
                  <a:pos x="f43" y="f42"/>
                </a:cxn>
                <a:cxn ang="f33">
                  <a:pos x="f54" y="f52"/>
                </a:cxn>
              </a:cxnLst>
              <a:rect l="f51" t="f52" r="f54" b="f42"/>
              <a:pathLst>
                <a:path>
                  <a:moveTo>
                    <a:pt x="f39" y="f42"/>
                  </a:moveTo>
                  <a:lnTo>
                    <a:pt x="f53" y="f39"/>
                  </a:lnTo>
                  <a:lnTo>
                    <a:pt x="f43" y="f42"/>
                  </a:lnTo>
                  <a:close/>
                </a:path>
              </a:pathLst>
            </a:custGeom>
            <a:gradFill>
              <a:gsLst>
                <a:gs pos="0">
                  <a:srgbClr val="F5FAFB"/>
                </a:gs>
                <a:gs pos="100000">
                  <a:srgbClr val="A6D3DA"/>
                </a:gs>
              </a:gsLst>
              <a:lin ang="5400000"/>
            </a:gradFill>
            <a:ln w="12701" cap="flat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Quire Sans"/>
              </a:endParaRPr>
            </a:p>
          </p:txBody>
        </p:sp>
      </p:grpSp>
      <p:sp>
        <p:nvSpPr>
          <p:cNvPr id="11" name="CasellaDiTesto 10"/>
          <p:cNvSpPr txBox="1"/>
          <p:nvPr/>
        </p:nvSpPr>
        <p:spPr>
          <a:xfrm>
            <a:off x="1030036" y="1075227"/>
            <a:ext cx="716747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it-IT" sz="1600" dirty="0">
                <a:latin typeface="Comic Sans MS" charset="0"/>
                <a:ea typeface="Comic Sans MS" charset="0"/>
                <a:cs typeface="Comic Sans MS" charset="0"/>
              </a:rPr>
              <a:t> </a:t>
            </a:r>
          </a:p>
          <a:p>
            <a:pPr lvl="0" algn="just"/>
            <a:r>
              <a:rPr lang="it-IT" sz="2000" b="1" dirty="0">
                <a:latin typeface="Comic Sans MS" charset="0"/>
                <a:ea typeface="Comic Sans MS" charset="0"/>
                <a:cs typeface="Comic Sans MS" charset="0"/>
              </a:rPr>
              <a:t>Circolare Ministeriale 17/11/2020</a:t>
            </a:r>
            <a:endParaRPr lang="it-IT" sz="1600" dirty="0">
              <a:latin typeface="Comic Sans MS" charset="0"/>
              <a:ea typeface="Comic Sans MS" charset="0"/>
              <a:cs typeface="Comic Sans MS" charset="0"/>
            </a:endParaRPr>
          </a:p>
          <a:p>
            <a:pPr lvl="0" algn="just"/>
            <a:endParaRPr lang="it-IT" sz="1600" dirty="0">
              <a:latin typeface="Comic Sans MS" charset="0"/>
              <a:ea typeface="Comic Sans MS" charset="0"/>
              <a:cs typeface="Comic Sans MS" charset="0"/>
            </a:endParaRPr>
          </a:p>
          <a:p>
            <a:pPr algn="just"/>
            <a:r>
              <a:rPr lang="it-IT" sz="1600" dirty="0">
                <a:latin typeface="Comic Sans MS" charset="0"/>
                <a:ea typeface="Comic Sans MS" charset="0"/>
                <a:cs typeface="Comic Sans MS" charset="0"/>
              </a:rPr>
              <a:t> </a:t>
            </a:r>
          </a:p>
        </p:txBody>
      </p:sp>
      <p:sp>
        <p:nvSpPr>
          <p:cNvPr id="12" name="Titolo 7"/>
          <p:cNvSpPr>
            <a:spLocks noGrp="1"/>
          </p:cNvSpPr>
          <p:nvPr>
            <p:ph type="title"/>
          </p:nvPr>
        </p:nvSpPr>
        <p:spPr>
          <a:xfrm>
            <a:off x="1030036" y="1770689"/>
            <a:ext cx="9878595" cy="685800"/>
          </a:xfrm>
        </p:spPr>
        <p:txBody>
          <a:bodyPr/>
          <a:lstStyle/>
          <a:p>
            <a:pPr algn="ctr"/>
            <a:r>
              <a:rPr lang="it-IT" sz="6000" dirty="0">
                <a:solidFill>
                  <a:srgbClr val="00B0F0"/>
                </a:solidFill>
                <a:latin typeface="Tekton Pro" charset="0"/>
                <a:ea typeface="Tekton Pro" charset="0"/>
                <a:cs typeface="Tekton Pro" charset="0"/>
              </a:rPr>
              <a:t>ISCRIZIONI A.S.  2021/2022</a:t>
            </a:r>
            <a:br>
              <a:rPr lang="it-IT" sz="6000" dirty="0">
                <a:solidFill>
                  <a:srgbClr val="00B0F0"/>
                </a:solidFill>
                <a:latin typeface="Tekton Pro" charset="0"/>
                <a:ea typeface="Tekton Pro" charset="0"/>
                <a:cs typeface="Tekton Pro" charset="0"/>
              </a:rPr>
            </a:br>
            <a:br>
              <a:rPr lang="it-IT" sz="6000" dirty="0">
                <a:solidFill>
                  <a:srgbClr val="00B0F0"/>
                </a:solidFill>
                <a:latin typeface="Tekton Pro" charset="0"/>
                <a:ea typeface="Tekton Pro" charset="0"/>
                <a:cs typeface="Tekton Pro" charset="0"/>
              </a:rPr>
            </a:br>
            <a:r>
              <a:rPr lang="it-IT" sz="6000" dirty="0">
                <a:solidFill>
                  <a:schemeClr val="tx1"/>
                </a:solidFill>
                <a:latin typeface="Comic Sans MS" charset="0"/>
                <a:ea typeface="Comic Sans MS" charset="0"/>
                <a:cs typeface="Comic Sans MS" charset="0"/>
              </a:rPr>
              <a:t>dal </a:t>
            </a:r>
            <a:r>
              <a:rPr lang="it-IT" sz="7200" dirty="0">
                <a:solidFill>
                  <a:srgbClr val="FFC000"/>
                </a:solidFill>
                <a:latin typeface="Comic Sans MS" charset="0"/>
                <a:ea typeface="Comic Sans MS" charset="0"/>
                <a:cs typeface="Comic Sans MS" charset="0"/>
              </a:rPr>
              <a:t>4</a:t>
            </a:r>
            <a:r>
              <a:rPr lang="it-IT" sz="6000" dirty="0">
                <a:solidFill>
                  <a:schemeClr val="tx1"/>
                </a:solidFill>
                <a:latin typeface="Comic Sans MS" charset="0"/>
                <a:ea typeface="Comic Sans MS" charset="0"/>
                <a:cs typeface="Comic Sans MS" charset="0"/>
              </a:rPr>
              <a:t> al </a:t>
            </a:r>
            <a:r>
              <a:rPr lang="it-IT" sz="7200" dirty="0">
                <a:solidFill>
                  <a:srgbClr val="FFC000"/>
                </a:solidFill>
                <a:latin typeface="Comic Sans MS" charset="0"/>
                <a:ea typeface="Comic Sans MS" charset="0"/>
                <a:cs typeface="Comic Sans MS" charset="0"/>
              </a:rPr>
              <a:t>25</a:t>
            </a:r>
            <a:br>
              <a:rPr lang="it-IT" sz="6000" dirty="0">
                <a:solidFill>
                  <a:schemeClr val="tx1"/>
                </a:solidFill>
                <a:latin typeface="Comic Sans MS" charset="0"/>
                <a:ea typeface="Comic Sans MS" charset="0"/>
                <a:cs typeface="Comic Sans MS" charset="0"/>
              </a:rPr>
            </a:br>
            <a:r>
              <a:rPr lang="it-IT" sz="6000" dirty="0">
                <a:solidFill>
                  <a:schemeClr val="tx1"/>
                </a:solidFill>
                <a:latin typeface="Comic Sans MS" charset="0"/>
                <a:ea typeface="Comic Sans MS" charset="0"/>
                <a:cs typeface="Comic Sans MS" charset="0"/>
              </a:rPr>
              <a:t>gennaio 2021</a:t>
            </a:r>
            <a:endParaRPr lang="it-IT" dirty="0">
              <a:solidFill>
                <a:schemeClr val="tx1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0946718"/>
      </p:ext>
    </p:extLst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FFC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7">
            <a:extLst>
              <a:ext uri="{FF2B5EF4-FFF2-40B4-BE49-F238E27FC236}">
                <a16:creationId xmlns:a16="http://schemas.microsoft.com/office/drawing/2014/main" id="{B687B055-8942-48D2-82D5-5DFA947E764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r="10953"/>
          <a:stretch>
            <a:fillRect/>
          </a:stretch>
        </p:blipFill>
        <p:spPr>
          <a:xfrm rot="1989252">
            <a:off x="10593981" y="13061"/>
            <a:ext cx="1646880" cy="1453694"/>
          </a:xfrm>
          <a:prstGeom prst="rect">
            <a:avLst/>
          </a:prstGeom>
          <a:noFill/>
          <a:ln cap="flat">
            <a:noFill/>
          </a:ln>
        </p:spPr>
      </p:pic>
      <p:grpSp>
        <p:nvGrpSpPr>
          <p:cNvPr id="3" name="Gruppo 6">
            <a:extLst>
              <a:ext uri="{FF2B5EF4-FFF2-40B4-BE49-F238E27FC236}">
                <a16:creationId xmlns:a16="http://schemas.microsoft.com/office/drawing/2014/main" id="{B7EA01A1-4EC0-41D1-BEBC-E39B4276B9E7}"/>
              </a:ext>
            </a:extLst>
          </p:cNvPr>
          <p:cNvGrpSpPr/>
          <p:nvPr/>
        </p:nvGrpSpPr>
        <p:grpSpPr>
          <a:xfrm>
            <a:off x="101827" y="200299"/>
            <a:ext cx="561706" cy="587830"/>
            <a:chOff x="101827" y="200299"/>
            <a:chExt cx="561706" cy="587830"/>
          </a:xfrm>
        </p:grpSpPr>
        <p:sp>
          <p:nvSpPr>
            <p:cNvPr id="4" name="Rettangolo 11">
              <a:extLst>
                <a:ext uri="{FF2B5EF4-FFF2-40B4-BE49-F238E27FC236}">
                  <a16:creationId xmlns:a16="http://schemas.microsoft.com/office/drawing/2014/main" id="{60798C17-D3DC-4928-A6A2-CCDE6BBBA9E0}"/>
                </a:ext>
              </a:extLst>
            </p:cNvPr>
            <p:cNvSpPr/>
            <p:nvPr/>
          </p:nvSpPr>
          <p:spPr>
            <a:xfrm>
              <a:off x="141018" y="409303"/>
              <a:ext cx="470266" cy="378826"/>
            </a:xfrm>
            <a:prstGeom prst="rect">
              <a:avLst/>
            </a:prstGeom>
            <a:gradFill>
              <a:gsLst>
                <a:gs pos="0">
                  <a:srgbClr val="F5FAFB"/>
                </a:gs>
                <a:gs pos="100000">
                  <a:srgbClr val="A6D3DA"/>
                </a:gs>
              </a:gsLst>
              <a:lin ang="5400000"/>
            </a:gradFill>
            <a:ln w="12701" cap="flat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it-IT" b="1" spc="50" dirty="0">
                  <a:solidFill>
                    <a:srgbClr val="0070C0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Quire Sans"/>
                </a:rPr>
                <a:t>I</a:t>
              </a:r>
              <a:endParaRPr lang="it-IT" sz="1800" b="1" i="0" u="none" strike="noStrike" kern="1200" cap="none" spc="50" baseline="0" dirty="0">
                <a:solidFill>
                  <a:srgbClr val="0070C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FillTx/>
                <a:latin typeface="Quire Sans"/>
              </a:endParaRPr>
            </a:p>
          </p:txBody>
        </p:sp>
        <p:sp>
          <p:nvSpPr>
            <p:cNvPr id="5" name="Triangolo isoscele 12">
              <a:extLst>
                <a:ext uri="{FF2B5EF4-FFF2-40B4-BE49-F238E27FC236}">
                  <a16:creationId xmlns:a16="http://schemas.microsoft.com/office/drawing/2014/main" id="{215CD1D2-DDD3-4235-9137-D647076F4C3B}"/>
                </a:ext>
              </a:extLst>
            </p:cNvPr>
            <p:cNvSpPr/>
            <p:nvPr/>
          </p:nvSpPr>
          <p:spPr>
            <a:xfrm>
              <a:off x="101827" y="200299"/>
              <a:ext cx="561706" cy="26125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50000"/>
                <a:gd name="f8" fmla="+- 0 0 -360"/>
                <a:gd name="f9" fmla="+- 0 0 -270"/>
                <a:gd name="f10" fmla="+- 0 0 -180"/>
                <a:gd name="f11" fmla="+- 0 0 -90"/>
                <a:gd name="f12" fmla="abs f3"/>
                <a:gd name="f13" fmla="abs f4"/>
                <a:gd name="f14" fmla="abs f5"/>
                <a:gd name="f15" fmla="*/ f8 f0 1"/>
                <a:gd name="f16" fmla="*/ f9 f0 1"/>
                <a:gd name="f17" fmla="*/ f10 f0 1"/>
                <a:gd name="f18" fmla="*/ f11 f0 1"/>
                <a:gd name="f19" fmla="?: f12 f3 1"/>
                <a:gd name="f20" fmla="?: f13 f4 1"/>
                <a:gd name="f21" fmla="?: f14 f5 1"/>
                <a:gd name="f22" fmla="*/ f15 1 f2"/>
                <a:gd name="f23" fmla="*/ f16 1 f2"/>
                <a:gd name="f24" fmla="*/ f17 1 f2"/>
                <a:gd name="f25" fmla="*/ f18 1 f2"/>
                <a:gd name="f26" fmla="*/ f19 1 21600"/>
                <a:gd name="f27" fmla="*/ f20 1 21600"/>
                <a:gd name="f28" fmla="*/ 21600 f19 1"/>
                <a:gd name="f29" fmla="*/ 21600 f20 1"/>
                <a:gd name="f30" fmla="+- f22 0 f1"/>
                <a:gd name="f31" fmla="+- f23 0 f1"/>
                <a:gd name="f32" fmla="+- f24 0 f1"/>
                <a:gd name="f33" fmla="+- f25 0 f1"/>
                <a:gd name="f34" fmla="min f27 f26"/>
                <a:gd name="f35" fmla="*/ f28 1 f21"/>
                <a:gd name="f36" fmla="*/ f29 1 f21"/>
                <a:gd name="f37" fmla="val f35"/>
                <a:gd name="f38" fmla="val f36"/>
                <a:gd name="f39" fmla="*/ f6 f34 1"/>
                <a:gd name="f40" fmla="+- f38 0 f6"/>
                <a:gd name="f41" fmla="+- f37 0 f6"/>
                <a:gd name="f42" fmla="*/ f38 f34 1"/>
                <a:gd name="f43" fmla="*/ f37 f34 1"/>
                <a:gd name="f44" fmla="*/ f40 1 2"/>
                <a:gd name="f45" fmla="*/ f41 1 2"/>
                <a:gd name="f46" fmla="*/ f41 f7 1"/>
                <a:gd name="f47" fmla="+- f6 f44 0"/>
                <a:gd name="f48" fmla="*/ f46 1 200000"/>
                <a:gd name="f49" fmla="*/ f46 1 100000"/>
                <a:gd name="f50" fmla="+- f48 f45 0"/>
                <a:gd name="f51" fmla="*/ f48 f34 1"/>
                <a:gd name="f52" fmla="*/ f47 f34 1"/>
                <a:gd name="f53" fmla="*/ f49 f34 1"/>
                <a:gd name="f54" fmla="*/ f50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53" y="f39"/>
                </a:cxn>
                <a:cxn ang="f31">
                  <a:pos x="f51" y="f52"/>
                </a:cxn>
                <a:cxn ang="f32">
                  <a:pos x="f39" y="f42"/>
                </a:cxn>
                <a:cxn ang="f32">
                  <a:pos x="f53" y="f42"/>
                </a:cxn>
                <a:cxn ang="f32">
                  <a:pos x="f43" y="f42"/>
                </a:cxn>
                <a:cxn ang="f33">
                  <a:pos x="f54" y="f52"/>
                </a:cxn>
              </a:cxnLst>
              <a:rect l="f51" t="f52" r="f54" b="f42"/>
              <a:pathLst>
                <a:path>
                  <a:moveTo>
                    <a:pt x="f39" y="f42"/>
                  </a:moveTo>
                  <a:lnTo>
                    <a:pt x="f53" y="f39"/>
                  </a:lnTo>
                  <a:lnTo>
                    <a:pt x="f43" y="f42"/>
                  </a:lnTo>
                  <a:close/>
                </a:path>
              </a:pathLst>
            </a:custGeom>
            <a:gradFill>
              <a:gsLst>
                <a:gs pos="0">
                  <a:srgbClr val="F5FAFB"/>
                </a:gs>
                <a:gs pos="100000">
                  <a:srgbClr val="A6D3DA"/>
                </a:gs>
              </a:gsLst>
              <a:lin ang="5400000"/>
            </a:gradFill>
            <a:ln w="12701" cap="flat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Quire Sans"/>
              </a:endParaRPr>
            </a:p>
          </p:txBody>
        </p:sp>
      </p:grpSp>
      <p:sp>
        <p:nvSpPr>
          <p:cNvPr id="10" name="Titolo 7"/>
          <p:cNvSpPr>
            <a:spLocks noGrp="1"/>
          </p:cNvSpPr>
          <p:nvPr>
            <p:ph type="title"/>
          </p:nvPr>
        </p:nvSpPr>
        <p:spPr>
          <a:xfrm>
            <a:off x="901700" y="225581"/>
            <a:ext cx="9188784" cy="685800"/>
          </a:xfrm>
        </p:spPr>
        <p:txBody>
          <a:bodyPr/>
          <a:lstStyle/>
          <a:p>
            <a:r>
              <a:rPr lang="it-IT" sz="6000" dirty="0">
                <a:solidFill>
                  <a:srgbClr val="00B0F0"/>
                </a:solidFill>
                <a:latin typeface="Tekton Pro" charset="0"/>
                <a:ea typeface="Tekton Pro" charset="0"/>
                <a:cs typeface="Tekton Pro" charset="0"/>
              </a:rPr>
              <a:t>MODALITA’ </a:t>
            </a:r>
            <a:r>
              <a:rPr lang="it-IT" sz="6000">
                <a:solidFill>
                  <a:srgbClr val="00B0F0"/>
                </a:solidFill>
                <a:latin typeface="Tekton Pro" charset="0"/>
                <a:ea typeface="Tekton Pro" charset="0"/>
                <a:cs typeface="Tekton Pro" charset="0"/>
              </a:rPr>
              <a:t>di iscrizione</a:t>
            </a:r>
            <a:endParaRPr lang="it-IT" sz="6000" dirty="0">
              <a:solidFill>
                <a:srgbClr val="00B0F0"/>
              </a:solidFill>
              <a:latin typeface="Tekton Pro" charset="0"/>
              <a:ea typeface="Tekton Pro" charset="0"/>
              <a:cs typeface="Tekton Pro" charset="0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901700" y="1333540"/>
            <a:ext cx="9718174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3600" dirty="0">
                <a:solidFill>
                  <a:srgbClr val="FFC000"/>
                </a:solidFill>
                <a:latin typeface="Comic Sans MS" charset="0"/>
                <a:ea typeface="Comic Sans MS" charset="0"/>
                <a:cs typeface="Comic Sans MS" charset="0"/>
              </a:rPr>
              <a:t>🖌ON LINE</a:t>
            </a:r>
          </a:p>
          <a:p>
            <a:pPr algn="just"/>
            <a:r>
              <a:rPr lang="it-IT" dirty="0">
                <a:latin typeface="Comic Sans MS" charset="0"/>
                <a:ea typeface="Comic Sans MS" charset="0"/>
                <a:cs typeface="Comic Sans MS" charset="0"/>
              </a:rPr>
              <a:t>per le scuole site nel comune di Pavia (Fossarmato e Girotondo).</a:t>
            </a:r>
          </a:p>
          <a:p>
            <a:pPr algn="just"/>
            <a:r>
              <a:rPr lang="it-IT" dirty="0">
                <a:latin typeface="Comic Sans MS" charset="0"/>
                <a:ea typeface="Comic Sans MS" charset="0"/>
                <a:cs typeface="Comic Sans MS" charset="0"/>
              </a:rPr>
              <a:t>Da presentare presso un unico centro (presso il settore istruzione del comune di Pavia)</a:t>
            </a:r>
          </a:p>
          <a:p>
            <a:pPr algn="just"/>
            <a:endParaRPr lang="it-IT" dirty="0">
              <a:solidFill>
                <a:srgbClr val="FFC000"/>
              </a:solidFill>
              <a:latin typeface="Comic Sans MS" charset="0"/>
              <a:ea typeface="Comic Sans MS" charset="0"/>
              <a:cs typeface="Comic Sans MS" charset="0"/>
            </a:endParaRPr>
          </a:p>
          <a:p>
            <a:pPr algn="just"/>
            <a:endParaRPr lang="it-IT" dirty="0">
              <a:solidFill>
                <a:srgbClr val="FFC000"/>
              </a:solidFill>
              <a:latin typeface="Comic Sans MS" charset="0"/>
              <a:ea typeface="Comic Sans MS" charset="0"/>
              <a:cs typeface="Comic Sans MS" charset="0"/>
            </a:endParaRPr>
          </a:p>
          <a:p>
            <a:pPr algn="just"/>
            <a:r>
              <a:rPr lang="it-IT" sz="3600" dirty="0">
                <a:solidFill>
                  <a:srgbClr val="FFC000"/>
                </a:solidFill>
                <a:latin typeface="Comic Sans MS" charset="0"/>
                <a:ea typeface="Comic Sans MS" charset="0"/>
                <a:cs typeface="Comic Sans MS" charset="0"/>
              </a:rPr>
              <a:t>🖌 MODULISTICA CARTACEA</a:t>
            </a:r>
          </a:p>
          <a:p>
            <a:pPr algn="just"/>
            <a:r>
              <a:rPr lang="it-IT" dirty="0">
                <a:latin typeface="Comic Sans MS" charset="0"/>
                <a:ea typeface="Comic Sans MS" charset="0"/>
                <a:cs typeface="Comic Sans MS" charset="0"/>
              </a:rPr>
              <a:t>per le scuole site in altro comune (Cura Carpignano)</a:t>
            </a:r>
          </a:p>
          <a:p>
            <a:pPr algn="just"/>
            <a:r>
              <a:rPr lang="it-IT" dirty="0">
                <a:latin typeface="Comic Sans MS" charset="0"/>
                <a:ea typeface="Comic Sans MS" charset="0"/>
                <a:cs typeface="Comic Sans MS" charset="0"/>
              </a:rPr>
              <a:t>Il modulo sarà disponibile in segreteria. Da presentare presso la segreteria d’Istituto.</a:t>
            </a:r>
          </a:p>
          <a:p>
            <a:pPr algn="just"/>
            <a:endParaRPr lang="it-IT" dirty="0">
              <a:latin typeface="Comic Sans MS" charset="0"/>
              <a:ea typeface="Comic Sans MS" charset="0"/>
              <a:cs typeface="Comic Sans MS" charset="0"/>
            </a:endParaRPr>
          </a:p>
          <a:p>
            <a:pPr algn="just"/>
            <a:endParaRPr lang="it-IT" dirty="0">
              <a:latin typeface="Comic Sans MS" charset="0"/>
              <a:ea typeface="Comic Sans MS" charset="0"/>
              <a:cs typeface="Comic Sans MS" charset="0"/>
            </a:endParaRPr>
          </a:p>
          <a:p>
            <a:pPr algn="just"/>
            <a:endParaRPr lang="it-IT" dirty="0">
              <a:latin typeface="Comic Sans MS" charset="0"/>
              <a:ea typeface="Comic Sans MS" charset="0"/>
              <a:cs typeface="Comic Sans MS" charset="0"/>
            </a:endParaRPr>
          </a:p>
          <a:p>
            <a:pPr algn="just"/>
            <a:endParaRPr lang="it-IT" dirty="0">
              <a:latin typeface="Comic Sans MS" charset="0"/>
              <a:ea typeface="Comic Sans MS" charset="0"/>
              <a:cs typeface="Comic Sans MS" charset="0"/>
            </a:endParaRPr>
          </a:p>
          <a:p>
            <a:pPr algn="just"/>
            <a:endParaRPr lang="it-IT" dirty="0">
              <a:latin typeface="Comic Sans MS" charset="0"/>
              <a:ea typeface="Comic Sans MS" charset="0"/>
              <a:cs typeface="Comic Sans MS" charset="0"/>
            </a:endParaRPr>
          </a:p>
          <a:p>
            <a:pPr algn="just"/>
            <a:r>
              <a:rPr lang="it-IT" sz="2000" b="1" dirty="0">
                <a:solidFill>
                  <a:srgbClr val="008BF2"/>
                </a:solidFill>
                <a:latin typeface="Comic Sans MS" charset="0"/>
                <a:ea typeface="Comic Sans MS" charset="0"/>
                <a:cs typeface="Comic Sans MS" charset="0"/>
              </a:rPr>
              <a:t>ISCRIZIONE ASSISTITA</a:t>
            </a:r>
          </a:p>
          <a:p>
            <a:pPr algn="just"/>
            <a:r>
              <a:rPr lang="it-IT" dirty="0">
                <a:latin typeface="Comic Sans MS" charset="0"/>
                <a:ea typeface="Comic Sans MS" charset="0"/>
                <a:cs typeface="Comic Sans MS" charset="0"/>
              </a:rPr>
              <a:t>Si potrà accedere, </a:t>
            </a:r>
            <a:r>
              <a:rPr lang="it-IT" b="1" dirty="0">
                <a:latin typeface="Comic Sans MS" charset="0"/>
                <a:ea typeface="Comic Sans MS" charset="0"/>
                <a:cs typeface="Comic Sans MS" charset="0"/>
              </a:rPr>
              <a:t>tramite appuntamento</a:t>
            </a:r>
            <a:r>
              <a:rPr lang="it-IT" dirty="0">
                <a:latin typeface="Comic Sans MS" charset="0"/>
                <a:ea typeface="Comic Sans MS" charset="0"/>
                <a:cs typeface="Comic Sans MS" charset="0"/>
              </a:rPr>
              <a:t>, ad un servizio di compilazione della domanda presso la segreteria dell’Istituto.</a:t>
            </a:r>
          </a:p>
        </p:txBody>
      </p:sp>
    </p:spTree>
    <p:extLst>
      <p:ext uri="{BB962C8B-B14F-4D97-AF65-F5344CB8AC3E}">
        <p14:creationId xmlns:p14="http://schemas.microsoft.com/office/powerpoint/2010/main" val="347632871"/>
      </p:ext>
    </p:extLst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6">
    <p:bg>
      <p:bgPr>
        <a:pattFill prst="pct5">
          <a:fgClr>
            <a:srgbClr val="FFC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7">
            <a:extLst>
              <a:ext uri="{FF2B5EF4-FFF2-40B4-BE49-F238E27FC236}">
                <a16:creationId xmlns:a16="http://schemas.microsoft.com/office/drawing/2014/main" id="{8E39899E-3F2C-4E87-AEB6-EA7F9265255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r="10953"/>
          <a:stretch>
            <a:fillRect/>
          </a:stretch>
        </p:blipFill>
        <p:spPr>
          <a:xfrm rot="1989252">
            <a:off x="10593981" y="13061"/>
            <a:ext cx="1646880" cy="1453694"/>
          </a:xfrm>
          <a:prstGeom prst="rect">
            <a:avLst/>
          </a:prstGeom>
          <a:noFill/>
          <a:ln cap="flat">
            <a:noFill/>
          </a:ln>
        </p:spPr>
      </p:pic>
      <p:graphicFrame>
        <p:nvGraphicFramePr>
          <p:cNvPr id="7" name="Tabel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0216466"/>
              </p:ext>
            </p:extLst>
          </p:nvPr>
        </p:nvGraphicFramePr>
        <p:xfrm>
          <a:off x="983326" y="1432788"/>
          <a:ext cx="9849773" cy="4480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439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057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t-IT" sz="2000" i="1" dirty="0">
                          <a:solidFill>
                            <a:schemeClr val="tx1"/>
                          </a:solidFill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Girotondo</a:t>
                      </a:r>
                    </a:p>
                  </a:txBody>
                  <a:tcPr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b="1" dirty="0">
                          <a:solidFill>
                            <a:schemeClr val="tx1"/>
                          </a:solidFill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Codice meccanografico            </a:t>
                      </a:r>
                      <a:r>
                        <a:rPr lang="it-IT" b="1" baseline="0" dirty="0">
                          <a:solidFill>
                            <a:schemeClr val="tx1"/>
                          </a:solidFill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 </a:t>
                      </a:r>
                      <a:r>
                        <a:rPr lang="it-IT" dirty="0">
                          <a:solidFill>
                            <a:schemeClr val="tx1"/>
                          </a:solidFill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PVAA834037</a:t>
                      </a:r>
                    </a:p>
                    <a:p>
                      <a:r>
                        <a:rPr lang="it-IT" b="1" dirty="0">
                          <a:solidFill>
                            <a:schemeClr val="tx1"/>
                          </a:solidFill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Indirizzo</a:t>
                      </a:r>
                      <a:r>
                        <a:rPr lang="it-IT" dirty="0">
                          <a:solidFill>
                            <a:schemeClr val="tx1"/>
                          </a:solidFill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                                        Strada Paiola </a:t>
                      </a:r>
                      <a:r>
                        <a:rPr lang="mr-IN" dirty="0">
                          <a:solidFill>
                            <a:schemeClr val="tx1"/>
                          </a:solidFill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–</a:t>
                      </a:r>
                      <a:r>
                        <a:rPr lang="it-IT" dirty="0">
                          <a:solidFill>
                            <a:schemeClr val="tx1"/>
                          </a:solidFill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 27100 PAVIA</a:t>
                      </a:r>
                    </a:p>
                    <a:p>
                      <a:r>
                        <a:rPr lang="it-IT" b="1" dirty="0">
                          <a:solidFill>
                            <a:schemeClr val="tx1"/>
                          </a:solidFill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Telefono</a:t>
                      </a:r>
                      <a:r>
                        <a:rPr lang="it-IT" dirty="0">
                          <a:solidFill>
                            <a:schemeClr val="tx1"/>
                          </a:solidFill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                                         0382</a:t>
                      </a:r>
                      <a:r>
                        <a:rPr lang="it-IT" baseline="0" dirty="0">
                          <a:solidFill>
                            <a:schemeClr val="tx1"/>
                          </a:solidFill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 466955</a:t>
                      </a:r>
                      <a:endParaRPr lang="it-IT" dirty="0">
                        <a:solidFill>
                          <a:schemeClr val="tx1"/>
                        </a:solidFill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2000" i="1" dirty="0">
                          <a:solidFill>
                            <a:schemeClr val="tx1"/>
                          </a:solidFill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Fossarmato</a:t>
                      </a:r>
                    </a:p>
                  </a:txBody>
                  <a:tcPr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b="1" dirty="0">
                          <a:solidFill>
                            <a:schemeClr val="tx1"/>
                          </a:solidFill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Codice meccanografico</a:t>
                      </a:r>
                      <a:r>
                        <a:rPr lang="it-IT" dirty="0">
                          <a:solidFill>
                            <a:schemeClr val="tx1"/>
                          </a:solidFill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                   PVAA834026</a:t>
                      </a:r>
                    </a:p>
                    <a:p>
                      <a:r>
                        <a:rPr lang="it-IT" b="1" dirty="0">
                          <a:solidFill>
                            <a:schemeClr val="tx1"/>
                          </a:solidFill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Indirizzo</a:t>
                      </a:r>
                      <a:r>
                        <a:rPr lang="it-IT" dirty="0">
                          <a:solidFill>
                            <a:schemeClr val="tx1"/>
                          </a:solidFill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              </a:t>
                      </a:r>
                      <a:r>
                        <a:rPr lang="it-IT" baseline="0" dirty="0">
                          <a:solidFill>
                            <a:schemeClr val="tx1"/>
                          </a:solidFill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                          </a:t>
                      </a:r>
                      <a:r>
                        <a:rPr lang="it-IT" dirty="0">
                          <a:solidFill>
                            <a:schemeClr val="tx1"/>
                          </a:solidFill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Frazione Fossarmato, 1 </a:t>
                      </a:r>
                      <a:r>
                        <a:rPr lang="mr-IN" dirty="0">
                          <a:solidFill>
                            <a:schemeClr val="tx1"/>
                          </a:solidFill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–</a:t>
                      </a:r>
                      <a:r>
                        <a:rPr lang="it-IT" dirty="0">
                          <a:solidFill>
                            <a:schemeClr val="tx1"/>
                          </a:solidFill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 27100 PAVIA</a:t>
                      </a:r>
                      <a:endParaRPr lang="it-IT" baseline="0" dirty="0">
                        <a:solidFill>
                          <a:schemeClr val="tx1"/>
                        </a:solidFill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  <a:p>
                      <a:r>
                        <a:rPr lang="it-IT" b="1" dirty="0">
                          <a:solidFill>
                            <a:schemeClr val="tx1"/>
                          </a:solidFill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Telefono</a:t>
                      </a:r>
                      <a:r>
                        <a:rPr lang="it-IT" dirty="0">
                          <a:solidFill>
                            <a:schemeClr val="tx1"/>
                          </a:solidFill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                                         0382</a:t>
                      </a:r>
                      <a:r>
                        <a:rPr lang="it-IT" baseline="0" dirty="0">
                          <a:solidFill>
                            <a:schemeClr val="tx1"/>
                          </a:solidFill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 483025</a:t>
                      </a:r>
                      <a:endParaRPr lang="it-IT" dirty="0">
                        <a:solidFill>
                          <a:schemeClr val="tx1"/>
                        </a:solidFill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  <a:p>
                      <a:endParaRPr lang="it-IT" dirty="0">
                        <a:solidFill>
                          <a:schemeClr val="tx1"/>
                        </a:solidFill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2000" i="1" dirty="0">
                          <a:solidFill>
                            <a:schemeClr val="tx1"/>
                          </a:solidFill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Cura Carpignano</a:t>
                      </a:r>
                    </a:p>
                  </a:txBody>
                  <a:tcPr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b="1" dirty="0">
                          <a:solidFill>
                            <a:schemeClr val="tx1"/>
                          </a:solidFill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Codice meccanografico</a:t>
                      </a:r>
                      <a:r>
                        <a:rPr lang="it-IT" dirty="0">
                          <a:solidFill>
                            <a:schemeClr val="tx1"/>
                          </a:solidFill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                   PVAA834048</a:t>
                      </a:r>
                    </a:p>
                    <a:p>
                      <a:r>
                        <a:rPr lang="it-IT" b="1" dirty="0">
                          <a:solidFill>
                            <a:schemeClr val="tx1"/>
                          </a:solidFill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Indirizzo</a:t>
                      </a:r>
                      <a:r>
                        <a:rPr lang="it-IT" dirty="0">
                          <a:solidFill>
                            <a:schemeClr val="tx1"/>
                          </a:solidFill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                                        Via</a:t>
                      </a:r>
                      <a:r>
                        <a:rPr lang="it-IT" baseline="0" dirty="0">
                          <a:solidFill>
                            <a:schemeClr val="tx1"/>
                          </a:solidFill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 Poma, 9 </a:t>
                      </a:r>
                      <a:r>
                        <a:rPr lang="mr-IN" baseline="0" dirty="0">
                          <a:solidFill>
                            <a:schemeClr val="tx1"/>
                          </a:solidFill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–</a:t>
                      </a:r>
                      <a:r>
                        <a:rPr lang="it-IT" baseline="0" dirty="0">
                          <a:solidFill>
                            <a:schemeClr val="tx1"/>
                          </a:solidFill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 27100 PAVIA</a:t>
                      </a:r>
                      <a:endParaRPr lang="it-IT" dirty="0">
                        <a:solidFill>
                          <a:schemeClr val="tx1"/>
                        </a:solidFill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  <a:p>
                      <a:r>
                        <a:rPr lang="it-IT" b="1" dirty="0">
                          <a:solidFill>
                            <a:schemeClr val="tx1"/>
                          </a:solidFill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Telefono</a:t>
                      </a:r>
                      <a:r>
                        <a:rPr lang="it-IT" dirty="0">
                          <a:solidFill>
                            <a:schemeClr val="tx1"/>
                          </a:solidFill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                                         0382</a:t>
                      </a:r>
                      <a:r>
                        <a:rPr lang="it-IT" baseline="0" dirty="0">
                          <a:solidFill>
                            <a:schemeClr val="tx1"/>
                          </a:solidFill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 488471</a:t>
                      </a:r>
                      <a:endParaRPr lang="it-IT" dirty="0">
                        <a:solidFill>
                          <a:schemeClr val="tx1"/>
                        </a:solidFill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  <a:p>
                      <a:endParaRPr lang="it-IT" dirty="0">
                        <a:solidFill>
                          <a:schemeClr val="tx1"/>
                        </a:solidFill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2000" i="1" dirty="0">
                          <a:solidFill>
                            <a:schemeClr val="tx1"/>
                          </a:solidFill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Ospedale san</a:t>
                      </a:r>
                      <a:r>
                        <a:rPr lang="it-IT" sz="2000" i="1" baseline="0" dirty="0">
                          <a:solidFill>
                            <a:schemeClr val="tx1"/>
                          </a:solidFill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 Matteo</a:t>
                      </a:r>
                      <a:endParaRPr lang="it-IT" sz="2000" i="1" dirty="0">
                        <a:solidFill>
                          <a:schemeClr val="tx1"/>
                        </a:solidFill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b="1" dirty="0">
                          <a:solidFill>
                            <a:schemeClr val="tx1"/>
                          </a:solidFill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Codice meccanografico</a:t>
                      </a:r>
                      <a:r>
                        <a:rPr lang="it-IT" dirty="0">
                          <a:solidFill>
                            <a:schemeClr val="tx1"/>
                          </a:solidFill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                   PVAA834015</a:t>
                      </a:r>
                    </a:p>
                    <a:p>
                      <a:r>
                        <a:rPr lang="it-IT" b="1" dirty="0">
                          <a:solidFill>
                            <a:schemeClr val="tx1"/>
                          </a:solidFill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Indirizzo</a:t>
                      </a:r>
                      <a:r>
                        <a:rPr lang="it-IT" dirty="0">
                          <a:solidFill>
                            <a:schemeClr val="tx1"/>
                          </a:solidFill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              </a:t>
                      </a:r>
                      <a:r>
                        <a:rPr lang="it-IT" baseline="0" dirty="0">
                          <a:solidFill>
                            <a:schemeClr val="tx1"/>
                          </a:solidFill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                          </a:t>
                      </a:r>
                      <a:r>
                        <a:rPr lang="it-IT" dirty="0">
                          <a:solidFill>
                            <a:schemeClr val="tx1"/>
                          </a:solidFill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Piazzale Golgi, 2</a:t>
                      </a:r>
                      <a:r>
                        <a:rPr lang="mr-IN" dirty="0">
                          <a:solidFill>
                            <a:schemeClr val="tx1"/>
                          </a:solidFill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–</a:t>
                      </a:r>
                      <a:r>
                        <a:rPr lang="it-IT" dirty="0">
                          <a:solidFill>
                            <a:schemeClr val="tx1"/>
                          </a:solidFill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 27100 PAVIA</a:t>
                      </a:r>
                    </a:p>
                    <a:p>
                      <a:r>
                        <a:rPr lang="it-IT" b="1" dirty="0">
                          <a:solidFill>
                            <a:schemeClr val="tx1"/>
                          </a:solidFill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Telefono</a:t>
                      </a:r>
                      <a:r>
                        <a:rPr lang="it-IT" dirty="0">
                          <a:solidFill>
                            <a:schemeClr val="tx1"/>
                          </a:solidFill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                                         0382</a:t>
                      </a:r>
                      <a:r>
                        <a:rPr lang="it-IT" baseline="0" dirty="0">
                          <a:solidFill>
                            <a:schemeClr val="tx1"/>
                          </a:solidFill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 502707</a:t>
                      </a:r>
                      <a:endParaRPr lang="it-IT" dirty="0">
                        <a:solidFill>
                          <a:schemeClr val="tx1"/>
                        </a:solidFill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  <a:p>
                      <a:endParaRPr lang="it-IT" dirty="0">
                        <a:solidFill>
                          <a:schemeClr val="tx1"/>
                        </a:solidFill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8" name="Gruppo 6">
            <a:extLst>
              <a:ext uri="{FF2B5EF4-FFF2-40B4-BE49-F238E27FC236}">
                <a16:creationId xmlns:a16="http://schemas.microsoft.com/office/drawing/2014/main" id="{4C744495-B7F3-4B89-BB22-4AE47466F137}"/>
              </a:ext>
            </a:extLst>
          </p:cNvPr>
          <p:cNvGrpSpPr/>
          <p:nvPr/>
        </p:nvGrpSpPr>
        <p:grpSpPr>
          <a:xfrm>
            <a:off x="101827" y="200299"/>
            <a:ext cx="561706" cy="587830"/>
            <a:chOff x="101827" y="200299"/>
            <a:chExt cx="561706" cy="587830"/>
          </a:xfrm>
        </p:grpSpPr>
        <p:sp>
          <p:nvSpPr>
            <p:cNvPr id="9" name="Rettangolo 11">
              <a:extLst>
                <a:ext uri="{FF2B5EF4-FFF2-40B4-BE49-F238E27FC236}">
                  <a16:creationId xmlns:a16="http://schemas.microsoft.com/office/drawing/2014/main" id="{192CE5C3-A6D3-4718-94B9-6C2FF7F9A3E4}"/>
                </a:ext>
              </a:extLst>
            </p:cNvPr>
            <p:cNvSpPr/>
            <p:nvPr/>
          </p:nvSpPr>
          <p:spPr>
            <a:xfrm>
              <a:off x="141018" y="409303"/>
              <a:ext cx="470266" cy="378826"/>
            </a:xfrm>
            <a:prstGeom prst="rect">
              <a:avLst/>
            </a:prstGeom>
            <a:gradFill>
              <a:gsLst>
                <a:gs pos="0">
                  <a:srgbClr val="F5FAFB"/>
                </a:gs>
                <a:gs pos="100000">
                  <a:srgbClr val="A6D3DA"/>
                </a:gs>
              </a:gsLst>
              <a:lin ang="5400000"/>
            </a:gradFill>
            <a:ln w="12701" cap="flat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it-IT" b="1" spc="50" dirty="0">
                  <a:solidFill>
                    <a:srgbClr val="002060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Quire Sans"/>
                </a:rPr>
                <a:t>I</a:t>
              </a:r>
              <a:endParaRPr lang="it-IT" sz="1800" b="1" i="0" u="none" strike="noStrike" kern="1200" cap="none" spc="50" baseline="0" dirty="0">
                <a:solidFill>
                  <a:srgbClr val="00206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FillTx/>
                <a:latin typeface="Quire Sans"/>
              </a:endParaRPr>
            </a:p>
          </p:txBody>
        </p:sp>
        <p:sp>
          <p:nvSpPr>
            <p:cNvPr id="10" name="Triangolo isoscele 12">
              <a:extLst>
                <a:ext uri="{FF2B5EF4-FFF2-40B4-BE49-F238E27FC236}">
                  <a16:creationId xmlns:a16="http://schemas.microsoft.com/office/drawing/2014/main" id="{F26841E7-F41A-4E00-AEE0-BB7352588285}"/>
                </a:ext>
              </a:extLst>
            </p:cNvPr>
            <p:cNvSpPr/>
            <p:nvPr/>
          </p:nvSpPr>
          <p:spPr>
            <a:xfrm>
              <a:off x="101827" y="200299"/>
              <a:ext cx="561706" cy="26125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50000"/>
                <a:gd name="f8" fmla="+- 0 0 -360"/>
                <a:gd name="f9" fmla="+- 0 0 -270"/>
                <a:gd name="f10" fmla="+- 0 0 -180"/>
                <a:gd name="f11" fmla="+- 0 0 -90"/>
                <a:gd name="f12" fmla="abs f3"/>
                <a:gd name="f13" fmla="abs f4"/>
                <a:gd name="f14" fmla="abs f5"/>
                <a:gd name="f15" fmla="*/ f8 f0 1"/>
                <a:gd name="f16" fmla="*/ f9 f0 1"/>
                <a:gd name="f17" fmla="*/ f10 f0 1"/>
                <a:gd name="f18" fmla="*/ f11 f0 1"/>
                <a:gd name="f19" fmla="?: f12 f3 1"/>
                <a:gd name="f20" fmla="?: f13 f4 1"/>
                <a:gd name="f21" fmla="?: f14 f5 1"/>
                <a:gd name="f22" fmla="*/ f15 1 f2"/>
                <a:gd name="f23" fmla="*/ f16 1 f2"/>
                <a:gd name="f24" fmla="*/ f17 1 f2"/>
                <a:gd name="f25" fmla="*/ f18 1 f2"/>
                <a:gd name="f26" fmla="*/ f19 1 21600"/>
                <a:gd name="f27" fmla="*/ f20 1 21600"/>
                <a:gd name="f28" fmla="*/ 21600 f19 1"/>
                <a:gd name="f29" fmla="*/ 21600 f20 1"/>
                <a:gd name="f30" fmla="+- f22 0 f1"/>
                <a:gd name="f31" fmla="+- f23 0 f1"/>
                <a:gd name="f32" fmla="+- f24 0 f1"/>
                <a:gd name="f33" fmla="+- f25 0 f1"/>
                <a:gd name="f34" fmla="min f27 f26"/>
                <a:gd name="f35" fmla="*/ f28 1 f21"/>
                <a:gd name="f36" fmla="*/ f29 1 f21"/>
                <a:gd name="f37" fmla="val f35"/>
                <a:gd name="f38" fmla="val f36"/>
                <a:gd name="f39" fmla="*/ f6 f34 1"/>
                <a:gd name="f40" fmla="+- f38 0 f6"/>
                <a:gd name="f41" fmla="+- f37 0 f6"/>
                <a:gd name="f42" fmla="*/ f38 f34 1"/>
                <a:gd name="f43" fmla="*/ f37 f34 1"/>
                <a:gd name="f44" fmla="*/ f40 1 2"/>
                <a:gd name="f45" fmla="*/ f41 1 2"/>
                <a:gd name="f46" fmla="*/ f41 f7 1"/>
                <a:gd name="f47" fmla="+- f6 f44 0"/>
                <a:gd name="f48" fmla="*/ f46 1 200000"/>
                <a:gd name="f49" fmla="*/ f46 1 100000"/>
                <a:gd name="f50" fmla="+- f48 f45 0"/>
                <a:gd name="f51" fmla="*/ f48 f34 1"/>
                <a:gd name="f52" fmla="*/ f47 f34 1"/>
                <a:gd name="f53" fmla="*/ f49 f34 1"/>
                <a:gd name="f54" fmla="*/ f50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53" y="f39"/>
                </a:cxn>
                <a:cxn ang="f31">
                  <a:pos x="f51" y="f52"/>
                </a:cxn>
                <a:cxn ang="f32">
                  <a:pos x="f39" y="f42"/>
                </a:cxn>
                <a:cxn ang="f32">
                  <a:pos x="f53" y="f42"/>
                </a:cxn>
                <a:cxn ang="f32">
                  <a:pos x="f43" y="f42"/>
                </a:cxn>
                <a:cxn ang="f33">
                  <a:pos x="f54" y="f52"/>
                </a:cxn>
              </a:cxnLst>
              <a:rect l="f51" t="f52" r="f54" b="f42"/>
              <a:pathLst>
                <a:path>
                  <a:moveTo>
                    <a:pt x="f39" y="f42"/>
                  </a:moveTo>
                  <a:lnTo>
                    <a:pt x="f53" y="f39"/>
                  </a:lnTo>
                  <a:lnTo>
                    <a:pt x="f43" y="f42"/>
                  </a:lnTo>
                  <a:close/>
                </a:path>
              </a:pathLst>
            </a:custGeom>
            <a:gradFill>
              <a:gsLst>
                <a:gs pos="0">
                  <a:srgbClr val="F5FAFB"/>
                </a:gs>
                <a:gs pos="100000">
                  <a:srgbClr val="A6D3DA"/>
                </a:gs>
              </a:gsLst>
              <a:lin ang="5400000"/>
            </a:gradFill>
            <a:ln w="12701" cap="flat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Quire Sans"/>
              </a:endParaRPr>
            </a:p>
          </p:txBody>
        </p:sp>
      </p:grpSp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39A4F">
                <a:alpha val="50000"/>
              </a:srgbClr>
            </a:gs>
            <a:gs pos="100000">
              <a:srgbClr val="6E944C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00F6DA5-83FC-4A60-A38E-926D13C09D5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64912" y="2613004"/>
            <a:ext cx="10267404" cy="685800"/>
          </a:xfrm>
        </p:spPr>
        <p:txBody>
          <a:bodyPr/>
          <a:lstStyle/>
          <a:p>
            <a:pPr lvl="0">
              <a:lnSpc>
                <a:spcPct val="150000"/>
              </a:lnSpc>
            </a:pPr>
            <a:r>
              <a:rPr lang="it-IT" b="1" dirty="0">
                <a:solidFill>
                  <a:schemeClr val="tx1"/>
                </a:solidFill>
              </a:rPr>
              <a:t>Benvenuti!</a:t>
            </a:r>
            <a:br>
              <a:rPr lang="it-IT" b="1" dirty="0">
                <a:solidFill>
                  <a:schemeClr val="tx1"/>
                </a:solidFill>
              </a:rPr>
            </a:br>
            <a:r>
              <a:rPr lang="it-IT" b="1" dirty="0">
                <a:solidFill>
                  <a:schemeClr val="tx1"/>
                </a:solidFill>
              </a:rPr>
              <a:t>Quest’anno mettevi comodi</a:t>
            </a:r>
            <a:br>
              <a:rPr lang="it-IT" b="1" dirty="0">
                <a:solidFill>
                  <a:schemeClr val="tx1"/>
                </a:solidFill>
              </a:rPr>
            </a:br>
            <a:r>
              <a:rPr lang="it-IT" b="1" dirty="0">
                <a:solidFill>
                  <a:schemeClr val="tx1"/>
                </a:solidFill>
              </a:rPr>
              <a:t>potete visitare le nostre scuole da casa.</a:t>
            </a:r>
            <a:br>
              <a:rPr lang="it-IT" b="1" dirty="0">
                <a:solidFill>
                  <a:schemeClr val="tx1"/>
                </a:solidFill>
              </a:rPr>
            </a:br>
            <a:r>
              <a:rPr lang="it-IT" b="1" dirty="0">
                <a:solidFill>
                  <a:schemeClr val="tx1"/>
                </a:solidFill>
              </a:rPr>
              <a:t>Ma ora alcune informazioni per l’iscrizione e la nostra offerta formativa</a:t>
            </a:r>
          </a:p>
        </p:txBody>
      </p:sp>
      <p:pic>
        <p:nvPicPr>
          <p:cNvPr id="3" name="Immagine 7">
            <a:extLst>
              <a:ext uri="{FF2B5EF4-FFF2-40B4-BE49-F238E27FC236}">
                <a16:creationId xmlns:a16="http://schemas.microsoft.com/office/drawing/2014/main" id="{CFE8992C-4A92-4E39-9AE1-BCDB67D3F17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10953"/>
          <a:stretch>
            <a:fillRect/>
          </a:stretch>
        </p:blipFill>
        <p:spPr>
          <a:xfrm rot="1989252">
            <a:off x="10593981" y="13061"/>
            <a:ext cx="1646880" cy="1453694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FFC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7">
            <a:extLst>
              <a:ext uri="{FF2B5EF4-FFF2-40B4-BE49-F238E27FC236}">
                <a16:creationId xmlns:a16="http://schemas.microsoft.com/office/drawing/2014/main" id="{B687B055-8942-48D2-82D5-5DFA947E764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r="10953"/>
          <a:stretch>
            <a:fillRect/>
          </a:stretch>
        </p:blipFill>
        <p:spPr>
          <a:xfrm rot="1989252">
            <a:off x="10593981" y="13061"/>
            <a:ext cx="1646880" cy="1453694"/>
          </a:xfrm>
          <a:prstGeom prst="rect">
            <a:avLst/>
          </a:prstGeom>
          <a:noFill/>
          <a:ln cap="flat">
            <a:noFill/>
          </a:ln>
        </p:spPr>
      </p:pic>
      <p:grpSp>
        <p:nvGrpSpPr>
          <p:cNvPr id="3" name="Gruppo 6">
            <a:extLst>
              <a:ext uri="{FF2B5EF4-FFF2-40B4-BE49-F238E27FC236}">
                <a16:creationId xmlns:a16="http://schemas.microsoft.com/office/drawing/2014/main" id="{B7EA01A1-4EC0-41D1-BEBC-E39B4276B9E7}"/>
              </a:ext>
            </a:extLst>
          </p:cNvPr>
          <p:cNvGrpSpPr/>
          <p:nvPr/>
        </p:nvGrpSpPr>
        <p:grpSpPr>
          <a:xfrm>
            <a:off x="101827" y="200299"/>
            <a:ext cx="561706" cy="587830"/>
            <a:chOff x="101827" y="200299"/>
            <a:chExt cx="561706" cy="587830"/>
          </a:xfrm>
        </p:grpSpPr>
        <p:sp>
          <p:nvSpPr>
            <p:cNvPr id="4" name="Rettangolo 11">
              <a:extLst>
                <a:ext uri="{FF2B5EF4-FFF2-40B4-BE49-F238E27FC236}">
                  <a16:creationId xmlns:a16="http://schemas.microsoft.com/office/drawing/2014/main" id="{60798C17-D3DC-4928-A6A2-CCDE6BBBA9E0}"/>
                </a:ext>
              </a:extLst>
            </p:cNvPr>
            <p:cNvSpPr/>
            <p:nvPr/>
          </p:nvSpPr>
          <p:spPr>
            <a:xfrm>
              <a:off x="141018" y="409303"/>
              <a:ext cx="470266" cy="378826"/>
            </a:xfrm>
            <a:prstGeom prst="rect">
              <a:avLst/>
            </a:prstGeom>
            <a:gradFill>
              <a:gsLst>
                <a:gs pos="0">
                  <a:srgbClr val="F5FAFB"/>
                </a:gs>
                <a:gs pos="100000">
                  <a:srgbClr val="A6D3DA"/>
                </a:gs>
              </a:gsLst>
              <a:lin ang="5400000"/>
            </a:gradFill>
            <a:ln w="12701" cap="flat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it-IT" b="1" spc="50" dirty="0">
                  <a:solidFill>
                    <a:srgbClr val="0070C0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Quire Sans"/>
                </a:rPr>
                <a:t>I</a:t>
              </a:r>
              <a:endParaRPr lang="it-IT" sz="1800" b="1" i="0" u="none" strike="noStrike" kern="1200" cap="none" spc="50" baseline="0" dirty="0">
                <a:solidFill>
                  <a:srgbClr val="0070C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FillTx/>
                <a:latin typeface="Quire Sans"/>
              </a:endParaRPr>
            </a:p>
          </p:txBody>
        </p:sp>
        <p:sp>
          <p:nvSpPr>
            <p:cNvPr id="5" name="Triangolo isoscele 12">
              <a:extLst>
                <a:ext uri="{FF2B5EF4-FFF2-40B4-BE49-F238E27FC236}">
                  <a16:creationId xmlns:a16="http://schemas.microsoft.com/office/drawing/2014/main" id="{215CD1D2-DDD3-4235-9137-D647076F4C3B}"/>
                </a:ext>
              </a:extLst>
            </p:cNvPr>
            <p:cNvSpPr/>
            <p:nvPr/>
          </p:nvSpPr>
          <p:spPr>
            <a:xfrm>
              <a:off x="101827" y="200299"/>
              <a:ext cx="561706" cy="26125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50000"/>
                <a:gd name="f8" fmla="+- 0 0 -360"/>
                <a:gd name="f9" fmla="+- 0 0 -270"/>
                <a:gd name="f10" fmla="+- 0 0 -180"/>
                <a:gd name="f11" fmla="+- 0 0 -90"/>
                <a:gd name="f12" fmla="abs f3"/>
                <a:gd name="f13" fmla="abs f4"/>
                <a:gd name="f14" fmla="abs f5"/>
                <a:gd name="f15" fmla="*/ f8 f0 1"/>
                <a:gd name="f16" fmla="*/ f9 f0 1"/>
                <a:gd name="f17" fmla="*/ f10 f0 1"/>
                <a:gd name="f18" fmla="*/ f11 f0 1"/>
                <a:gd name="f19" fmla="?: f12 f3 1"/>
                <a:gd name="f20" fmla="?: f13 f4 1"/>
                <a:gd name="f21" fmla="?: f14 f5 1"/>
                <a:gd name="f22" fmla="*/ f15 1 f2"/>
                <a:gd name="f23" fmla="*/ f16 1 f2"/>
                <a:gd name="f24" fmla="*/ f17 1 f2"/>
                <a:gd name="f25" fmla="*/ f18 1 f2"/>
                <a:gd name="f26" fmla="*/ f19 1 21600"/>
                <a:gd name="f27" fmla="*/ f20 1 21600"/>
                <a:gd name="f28" fmla="*/ 21600 f19 1"/>
                <a:gd name="f29" fmla="*/ 21600 f20 1"/>
                <a:gd name="f30" fmla="+- f22 0 f1"/>
                <a:gd name="f31" fmla="+- f23 0 f1"/>
                <a:gd name="f32" fmla="+- f24 0 f1"/>
                <a:gd name="f33" fmla="+- f25 0 f1"/>
                <a:gd name="f34" fmla="min f27 f26"/>
                <a:gd name="f35" fmla="*/ f28 1 f21"/>
                <a:gd name="f36" fmla="*/ f29 1 f21"/>
                <a:gd name="f37" fmla="val f35"/>
                <a:gd name="f38" fmla="val f36"/>
                <a:gd name="f39" fmla="*/ f6 f34 1"/>
                <a:gd name="f40" fmla="+- f38 0 f6"/>
                <a:gd name="f41" fmla="+- f37 0 f6"/>
                <a:gd name="f42" fmla="*/ f38 f34 1"/>
                <a:gd name="f43" fmla="*/ f37 f34 1"/>
                <a:gd name="f44" fmla="*/ f40 1 2"/>
                <a:gd name="f45" fmla="*/ f41 1 2"/>
                <a:gd name="f46" fmla="*/ f41 f7 1"/>
                <a:gd name="f47" fmla="+- f6 f44 0"/>
                <a:gd name="f48" fmla="*/ f46 1 200000"/>
                <a:gd name="f49" fmla="*/ f46 1 100000"/>
                <a:gd name="f50" fmla="+- f48 f45 0"/>
                <a:gd name="f51" fmla="*/ f48 f34 1"/>
                <a:gd name="f52" fmla="*/ f47 f34 1"/>
                <a:gd name="f53" fmla="*/ f49 f34 1"/>
                <a:gd name="f54" fmla="*/ f50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53" y="f39"/>
                </a:cxn>
                <a:cxn ang="f31">
                  <a:pos x="f51" y="f52"/>
                </a:cxn>
                <a:cxn ang="f32">
                  <a:pos x="f39" y="f42"/>
                </a:cxn>
                <a:cxn ang="f32">
                  <a:pos x="f53" y="f42"/>
                </a:cxn>
                <a:cxn ang="f32">
                  <a:pos x="f43" y="f42"/>
                </a:cxn>
                <a:cxn ang="f33">
                  <a:pos x="f54" y="f52"/>
                </a:cxn>
              </a:cxnLst>
              <a:rect l="f51" t="f52" r="f54" b="f42"/>
              <a:pathLst>
                <a:path>
                  <a:moveTo>
                    <a:pt x="f39" y="f42"/>
                  </a:moveTo>
                  <a:lnTo>
                    <a:pt x="f53" y="f39"/>
                  </a:lnTo>
                  <a:lnTo>
                    <a:pt x="f43" y="f42"/>
                  </a:lnTo>
                  <a:close/>
                </a:path>
              </a:pathLst>
            </a:custGeom>
            <a:gradFill>
              <a:gsLst>
                <a:gs pos="0">
                  <a:srgbClr val="F5FAFB"/>
                </a:gs>
                <a:gs pos="100000">
                  <a:srgbClr val="A6D3DA"/>
                </a:gs>
              </a:gsLst>
              <a:lin ang="5400000"/>
            </a:gradFill>
            <a:ln w="12701" cap="flat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Quire Sans"/>
              </a:endParaRPr>
            </a:p>
          </p:txBody>
        </p:sp>
      </p:grpSp>
      <p:sp>
        <p:nvSpPr>
          <p:cNvPr id="10" name="Titolo 7"/>
          <p:cNvSpPr>
            <a:spLocks noGrp="1"/>
          </p:cNvSpPr>
          <p:nvPr>
            <p:ph type="title"/>
          </p:nvPr>
        </p:nvSpPr>
        <p:spPr>
          <a:xfrm>
            <a:off x="901700" y="225581"/>
            <a:ext cx="9188784" cy="685800"/>
          </a:xfrm>
        </p:spPr>
        <p:txBody>
          <a:bodyPr/>
          <a:lstStyle/>
          <a:p>
            <a:r>
              <a:rPr lang="it-IT" sz="6000" dirty="0">
                <a:solidFill>
                  <a:srgbClr val="00B0F0"/>
                </a:solidFill>
                <a:latin typeface="Tekton Pro" charset="0"/>
                <a:ea typeface="Tekton Pro" charset="0"/>
                <a:cs typeface="Tekton Pro" charset="0"/>
              </a:rPr>
              <a:t>CRITERI DI ACCOGLIMENTO DELLE DOMANDE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901700" y="1991266"/>
            <a:ext cx="9718174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4000" dirty="0">
                <a:latin typeface="Comic Sans MS" charset="0"/>
                <a:ea typeface="Comic Sans MS" charset="0"/>
                <a:cs typeface="Comic Sans MS" charset="0"/>
              </a:rPr>
              <a:t>✏️</a:t>
            </a:r>
            <a:r>
              <a:rPr lang="it-IT" sz="2000" dirty="0">
                <a:latin typeface="Comic Sans MS" charset="0"/>
                <a:ea typeface="Comic Sans MS" charset="0"/>
                <a:cs typeface="Comic Sans MS" charset="0"/>
              </a:rPr>
              <a:t>Bambini di età compresa tra i 3 e i 5 anni, compiuti entro il 31 dicembre dell’anno di riferimento (31/12/2021)</a:t>
            </a:r>
          </a:p>
          <a:p>
            <a:pPr algn="just"/>
            <a:endParaRPr lang="it-IT" sz="2000" dirty="0">
              <a:latin typeface="Comic Sans MS" charset="0"/>
              <a:ea typeface="Comic Sans MS" charset="0"/>
              <a:cs typeface="Comic Sans MS" charset="0"/>
            </a:endParaRPr>
          </a:p>
          <a:p>
            <a:pPr algn="just"/>
            <a:r>
              <a:rPr lang="it-IT" sz="4000" dirty="0">
                <a:latin typeface="Comic Sans MS" charset="0"/>
                <a:ea typeface="Comic Sans MS" charset="0"/>
                <a:cs typeface="Comic Sans MS" charset="0"/>
              </a:rPr>
              <a:t>✏️ </a:t>
            </a:r>
            <a:r>
              <a:rPr lang="it-IT" sz="2000" dirty="0">
                <a:latin typeface="Comic Sans MS" charset="0"/>
                <a:ea typeface="Comic Sans MS" charset="0"/>
                <a:cs typeface="Comic Sans MS" charset="0"/>
              </a:rPr>
              <a:t>Possono essere iscritti altresì bambini che compiono i 3 anni entro il 30 aprile 2022 (anticipi)</a:t>
            </a:r>
          </a:p>
          <a:p>
            <a:pPr algn="just"/>
            <a:endParaRPr lang="it-IT" dirty="0">
              <a:latin typeface="Comic Sans MS" charset="0"/>
              <a:ea typeface="Comic Sans MS" charset="0"/>
              <a:cs typeface="Comic Sans MS" charset="0"/>
            </a:endParaRPr>
          </a:p>
          <a:p>
            <a:pPr algn="just"/>
            <a:endParaRPr lang="it-IT" dirty="0">
              <a:latin typeface="Comic Sans MS" charset="0"/>
              <a:ea typeface="Comic Sans MS" charset="0"/>
              <a:cs typeface="Comic Sans MS" charset="0"/>
            </a:endParaRPr>
          </a:p>
          <a:p>
            <a:pPr algn="just"/>
            <a:endParaRPr lang="it-IT" dirty="0">
              <a:latin typeface="Comic Sans MS" charset="0"/>
              <a:ea typeface="Comic Sans MS" charset="0"/>
              <a:cs typeface="Comic Sans MS" charset="0"/>
            </a:endParaRPr>
          </a:p>
          <a:p>
            <a:pPr algn="just"/>
            <a:r>
              <a:rPr lang="it-IT" b="1" dirty="0">
                <a:latin typeface="Comic Sans MS" charset="0"/>
                <a:ea typeface="Comic Sans MS" charset="0"/>
                <a:cs typeface="Comic Sans MS" charset="0"/>
              </a:rPr>
              <a:t>SI RICORDA CHE GLI ADEMPIMENTI VACCINALI NELLA SCUOLA DELL’INFANZIA COSTITUISCONO REQUISITO D’ACCESSO (art.3 comma 1 L. 119/2017)</a:t>
            </a:r>
          </a:p>
          <a:p>
            <a:pPr algn="just"/>
            <a:endParaRPr lang="it-IT" b="1" dirty="0">
              <a:solidFill>
                <a:srgbClr val="FFC000"/>
              </a:solidFill>
              <a:latin typeface="Comic Sans MS" charset="0"/>
              <a:ea typeface="Comic Sans MS" charset="0"/>
              <a:cs typeface="Comic Sans MS" charset="0"/>
            </a:endParaRPr>
          </a:p>
          <a:p>
            <a:pPr algn="just"/>
            <a:endParaRPr lang="it-IT" dirty="0">
              <a:solidFill>
                <a:srgbClr val="FFC000"/>
              </a:solidFill>
              <a:latin typeface="Comic Sans MS" charset="0"/>
              <a:ea typeface="Comic Sans MS" charset="0"/>
              <a:cs typeface="Comic Sans MS" charset="0"/>
            </a:endParaRPr>
          </a:p>
          <a:p>
            <a:pPr algn="just"/>
            <a:endParaRPr lang="it-IT" dirty="0">
              <a:solidFill>
                <a:srgbClr val="FFC00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5291181"/>
      </p:ext>
    </p:extLst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FFC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7">
            <a:extLst>
              <a:ext uri="{FF2B5EF4-FFF2-40B4-BE49-F238E27FC236}">
                <a16:creationId xmlns:a16="http://schemas.microsoft.com/office/drawing/2014/main" id="{B687B055-8942-48D2-82D5-5DFA947E764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r="10953"/>
          <a:stretch>
            <a:fillRect/>
          </a:stretch>
        </p:blipFill>
        <p:spPr>
          <a:xfrm rot="1989252">
            <a:off x="10593981" y="13061"/>
            <a:ext cx="1646880" cy="1453694"/>
          </a:xfrm>
          <a:prstGeom prst="rect">
            <a:avLst/>
          </a:prstGeom>
          <a:noFill/>
          <a:ln cap="flat">
            <a:noFill/>
          </a:ln>
        </p:spPr>
      </p:pic>
      <p:grpSp>
        <p:nvGrpSpPr>
          <p:cNvPr id="3" name="Gruppo 6">
            <a:extLst>
              <a:ext uri="{FF2B5EF4-FFF2-40B4-BE49-F238E27FC236}">
                <a16:creationId xmlns:a16="http://schemas.microsoft.com/office/drawing/2014/main" id="{B7EA01A1-4EC0-41D1-BEBC-E39B4276B9E7}"/>
              </a:ext>
            </a:extLst>
          </p:cNvPr>
          <p:cNvGrpSpPr/>
          <p:nvPr/>
        </p:nvGrpSpPr>
        <p:grpSpPr>
          <a:xfrm>
            <a:off x="101827" y="200299"/>
            <a:ext cx="561706" cy="587830"/>
            <a:chOff x="101827" y="200299"/>
            <a:chExt cx="561706" cy="587830"/>
          </a:xfrm>
        </p:grpSpPr>
        <p:sp>
          <p:nvSpPr>
            <p:cNvPr id="4" name="Rettangolo 11">
              <a:extLst>
                <a:ext uri="{FF2B5EF4-FFF2-40B4-BE49-F238E27FC236}">
                  <a16:creationId xmlns:a16="http://schemas.microsoft.com/office/drawing/2014/main" id="{60798C17-D3DC-4928-A6A2-CCDE6BBBA9E0}"/>
                </a:ext>
              </a:extLst>
            </p:cNvPr>
            <p:cNvSpPr/>
            <p:nvPr/>
          </p:nvSpPr>
          <p:spPr>
            <a:xfrm>
              <a:off x="141018" y="409303"/>
              <a:ext cx="470266" cy="378826"/>
            </a:xfrm>
            <a:prstGeom prst="rect">
              <a:avLst/>
            </a:prstGeom>
            <a:gradFill>
              <a:gsLst>
                <a:gs pos="0">
                  <a:srgbClr val="F5FAFB"/>
                </a:gs>
                <a:gs pos="100000">
                  <a:srgbClr val="A6D3DA"/>
                </a:gs>
              </a:gsLst>
              <a:lin ang="5400000"/>
            </a:gradFill>
            <a:ln w="12701" cap="flat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it-IT" b="1" spc="50" dirty="0">
                  <a:solidFill>
                    <a:srgbClr val="0070C0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Quire Sans"/>
                </a:rPr>
                <a:t>I</a:t>
              </a:r>
              <a:endParaRPr lang="it-IT" sz="1800" b="1" i="0" u="none" strike="noStrike" kern="1200" cap="none" spc="50" baseline="0" dirty="0">
                <a:solidFill>
                  <a:srgbClr val="0070C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FillTx/>
                <a:latin typeface="Quire Sans"/>
              </a:endParaRPr>
            </a:p>
          </p:txBody>
        </p:sp>
        <p:sp>
          <p:nvSpPr>
            <p:cNvPr id="5" name="Triangolo isoscele 12">
              <a:extLst>
                <a:ext uri="{FF2B5EF4-FFF2-40B4-BE49-F238E27FC236}">
                  <a16:creationId xmlns:a16="http://schemas.microsoft.com/office/drawing/2014/main" id="{215CD1D2-DDD3-4235-9137-D647076F4C3B}"/>
                </a:ext>
              </a:extLst>
            </p:cNvPr>
            <p:cNvSpPr/>
            <p:nvPr/>
          </p:nvSpPr>
          <p:spPr>
            <a:xfrm>
              <a:off x="101827" y="200299"/>
              <a:ext cx="561706" cy="26125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50000"/>
                <a:gd name="f8" fmla="+- 0 0 -360"/>
                <a:gd name="f9" fmla="+- 0 0 -270"/>
                <a:gd name="f10" fmla="+- 0 0 -180"/>
                <a:gd name="f11" fmla="+- 0 0 -90"/>
                <a:gd name="f12" fmla="abs f3"/>
                <a:gd name="f13" fmla="abs f4"/>
                <a:gd name="f14" fmla="abs f5"/>
                <a:gd name="f15" fmla="*/ f8 f0 1"/>
                <a:gd name="f16" fmla="*/ f9 f0 1"/>
                <a:gd name="f17" fmla="*/ f10 f0 1"/>
                <a:gd name="f18" fmla="*/ f11 f0 1"/>
                <a:gd name="f19" fmla="?: f12 f3 1"/>
                <a:gd name="f20" fmla="?: f13 f4 1"/>
                <a:gd name="f21" fmla="?: f14 f5 1"/>
                <a:gd name="f22" fmla="*/ f15 1 f2"/>
                <a:gd name="f23" fmla="*/ f16 1 f2"/>
                <a:gd name="f24" fmla="*/ f17 1 f2"/>
                <a:gd name="f25" fmla="*/ f18 1 f2"/>
                <a:gd name="f26" fmla="*/ f19 1 21600"/>
                <a:gd name="f27" fmla="*/ f20 1 21600"/>
                <a:gd name="f28" fmla="*/ 21600 f19 1"/>
                <a:gd name="f29" fmla="*/ 21600 f20 1"/>
                <a:gd name="f30" fmla="+- f22 0 f1"/>
                <a:gd name="f31" fmla="+- f23 0 f1"/>
                <a:gd name="f32" fmla="+- f24 0 f1"/>
                <a:gd name="f33" fmla="+- f25 0 f1"/>
                <a:gd name="f34" fmla="min f27 f26"/>
                <a:gd name="f35" fmla="*/ f28 1 f21"/>
                <a:gd name="f36" fmla="*/ f29 1 f21"/>
                <a:gd name="f37" fmla="val f35"/>
                <a:gd name="f38" fmla="val f36"/>
                <a:gd name="f39" fmla="*/ f6 f34 1"/>
                <a:gd name="f40" fmla="+- f38 0 f6"/>
                <a:gd name="f41" fmla="+- f37 0 f6"/>
                <a:gd name="f42" fmla="*/ f38 f34 1"/>
                <a:gd name="f43" fmla="*/ f37 f34 1"/>
                <a:gd name="f44" fmla="*/ f40 1 2"/>
                <a:gd name="f45" fmla="*/ f41 1 2"/>
                <a:gd name="f46" fmla="*/ f41 f7 1"/>
                <a:gd name="f47" fmla="+- f6 f44 0"/>
                <a:gd name="f48" fmla="*/ f46 1 200000"/>
                <a:gd name="f49" fmla="*/ f46 1 100000"/>
                <a:gd name="f50" fmla="+- f48 f45 0"/>
                <a:gd name="f51" fmla="*/ f48 f34 1"/>
                <a:gd name="f52" fmla="*/ f47 f34 1"/>
                <a:gd name="f53" fmla="*/ f49 f34 1"/>
                <a:gd name="f54" fmla="*/ f50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53" y="f39"/>
                </a:cxn>
                <a:cxn ang="f31">
                  <a:pos x="f51" y="f52"/>
                </a:cxn>
                <a:cxn ang="f32">
                  <a:pos x="f39" y="f42"/>
                </a:cxn>
                <a:cxn ang="f32">
                  <a:pos x="f53" y="f42"/>
                </a:cxn>
                <a:cxn ang="f32">
                  <a:pos x="f43" y="f42"/>
                </a:cxn>
                <a:cxn ang="f33">
                  <a:pos x="f54" y="f52"/>
                </a:cxn>
              </a:cxnLst>
              <a:rect l="f51" t="f52" r="f54" b="f42"/>
              <a:pathLst>
                <a:path>
                  <a:moveTo>
                    <a:pt x="f39" y="f42"/>
                  </a:moveTo>
                  <a:lnTo>
                    <a:pt x="f53" y="f39"/>
                  </a:lnTo>
                  <a:lnTo>
                    <a:pt x="f43" y="f42"/>
                  </a:lnTo>
                  <a:close/>
                </a:path>
              </a:pathLst>
            </a:custGeom>
            <a:gradFill>
              <a:gsLst>
                <a:gs pos="0">
                  <a:srgbClr val="F5FAFB"/>
                </a:gs>
                <a:gs pos="100000">
                  <a:srgbClr val="A6D3DA"/>
                </a:gs>
              </a:gsLst>
              <a:lin ang="5400000"/>
            </a:gradFill>
            <a:ln w="12701" cap="flat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Quire Sans"/>
              </a:endParaRPr>
            </a:p>
          </p:txBody>
        </p:sp>
      </p:grpSp>
      <p:sp>
        <p:nvSpPr>
          <p:cNvPr id="10" name="Titolo 7"/>
          <p:cNvSpPr>
            <a:spLocks noGrp="1"/>
          </p:cNvSpPr>
          <p:nvPr>
            <p:ph type="title"/>
          </p:nvPr>
        </p:nvSpPr>
        <p:spPr>
          <a:xfrm>
            <a:off x="901700" y="225581"/>
            <a:ext cx="9188784" cy="685800"/>
          </a:xfrm>
        </p:spPr>
        <p:txBody>
          <a:bodyPr/>
          <a:lstStyle/>
          <a:p>
            <a:r>
              <a:rPr lang="it-IT" sz="6000" dirty="0">
                <a:solidFill>
                  <a:srgbClr val="00B0F0"/>
                </a:solidFill>
                <a:latin typeface="Tekton Pro" charset="0"/>
                <a:ea typeface="Tekton Pro" charset="0"/>
                <a:cs typeface="Tekton Pro" charset="0"/>
              </a:rPr>
              <a:t>GRADUATORIE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901700" y="1124992"/>
            <a:ext cx="971817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b="1" dirty="0">
                <a:latin typeface="Comic Sans MS" charset="0"/>
                <a:ea typeface="Comic Sans MS" charset="0"/>
                <a:cs typeface="Comic Sans MS" charset="0"/>
              </a:rPr>
              <a:t>IN CASO DI RICHIESTE DI ISCRIZIONI SUPERIORI AI POSTI DISPONIBILI HANNO PRECEDENZA:</a:t>
            </a:r>
          </a:p>
          <a:p>
            <a:pPr algn="just"/>
            <a:endParaRPr lang="it-IT" sz="1000" dirty="0">
              <a:latin typeface="Comic Sans MS" charset="0"/>
              <a:ea typeface="Comic Sans MS" charset="0"/>
              <a:cs typeface="Comic Sans MS" charset="0"/>
            </a:endParaRPr>
          </a:p>
          <a:p>
            <a:pPr algn="just"/>
            <a:r>
              <a:rPr lang="it-IT" dirty="0">
                <a:latin typeface="Comic Sans MS" charset="0"/>
                <a:ea typeface="Comic Sans MS" charset="0"/>
                <a:cs typeface="Comic Sans MS" charset="0"/>
              </a:rPr>
              <a:t>📕  Bambini che compiono i 5 anni di età entro il 31/12/2021</a:t>
            </a:r>
          </a:p>
          <a:p>
            <a:pPr algn="just"/>
            <a:r>
              <a:rPr lang="it-IT" dirty="0">
                <a:latin typeface="Comic Sans MS" charset="0"/>
                <a:ea typeface="Comic Sans MS" charset="0"/>
                <a:cs typeface="Comic Sans MS" charset="0"/>
              </a:rPr>
              <a:t>📗  Bambini residenti nel comune di Pavia (per Fossarmato e Girotondo)</a:t>
            </a:r>
          </a:p>
          <a:p>
            <a:pPr algn="just"/>
            <a:r>
              <a:rPr lang="it-IT" dirty="0">
                <a:latin typeface="Comic Sans MS" charset="0"/>
                <a:ea typeface="Comic Sans MS" charset="0"/>
                <a:cs typeface="Comic Sans MS" charset="0"/>
              </a:rPr>
              <a:t>📘  Bambini residenti nel comune di Cura Carpignano (per Cura C.)</a:t>
            </a:r>
          </a:p>
          <a:p>
            <a:pPr algn="just"/>
            <a:endParaRPr lang="it-IT" dirty="0">
              <a:latin typeface="Comic Sans MS" charset="0"/>
              <a:ea typeface="Comic Sans MS" charset="0"/>
              <a:cs typeface="Comic Sans MS" charset="0"/>
            </a:endParaRPr>
          </a:p>
          <a:p>
            <a:pPr algn="just"/>
            <a:endParaRPr lang="it-IT" b="1" dirty="0">
              <a:latin typeface="Comic Sans MS" charset="0"/>
              <a:ea typeface="Comic Sans MS" charset="0"/>
              <a:cs typeface="Comic Sans MS" charset="0"/>
            </a:endParaRPr>
          </a:p>
          <a:p>
            <a:pPr algn="just"/>
            <a:r>
              <a:rPr lang="it-IT" b="1" dirty="0">
                <a:latin typeface="Comic Sans MS" charset="0"/>
                <a:ea typeface="Comic Sans MS" charset="0"/>
                <a:cs typeface="Comic Sans MS" charset="0"/>
              </a:rPr>
              <a:t>IN CASO DI ULTERIORE ECCEDENZA RISPETTO AI POSTI DISPONIBILI SI DEFINIRÀ UNA LISTA D’ATTESA:</a:t>
            </a:r>
          </a:p>
          <a:p>
            <a:pPr algn="just"/>
            <a:endParaRPr lang="it-IT" sz="1000" dirty="0">
              <a:latin typeface="Comic Sans MS" charset="0"/>
              <a:ea typeface="Comic Sans MS" charset="0"/>
              <a:cs typeface="Comic Sans MS" charset="0"/>
            </a:endParaRPr>
          </a:p>
          <a:p>
            <a:pPr algn="just"/>
            <a:r>
              <a:rPr lang="it-IT" dirty="0">
                <a:latin typeface="Comic Sans MS" charset="0"/>
                <a:ea typeface="Comic Sans MS" charset="0"/>
                <a:cs typeface="Comic Sans MS" charset="0"/>
              </a:rPr>
              <a:t>📙  Per le scuole di Pavia i criteri sono definiti nell’accordo tra Comune e Istituto Scolastico.</a:t>
            </a:r>
          </a:p>
          <a:p>
            <a:pPr algn="just"/>
            <a:r>
              <a:rPr lang="it-IT" dirty="0">
                <a:latin typeface="Comic Sans MS" charset="0"/>
                <a:ea typeface="Comic Sans MS" charset="0"/>
                <a:cs typeface="Comic Sans MS" charset="0"/>
              </a:rPr>
              <a:t>📒  Per la scuola di Cura C. sono definiti dall’Istituto Scolastico.</a:t>
            </a:r>
          </a:p>
          <a:p>
            <a:pPr algn="just"/>
            <a:endParaRPr lang="it-IT" dirty="0">
              <a:latin typeface="Comic Sans MS" charset="0"/>
              <a:ea typeface="Comic Sans MS" charset="0"/>
              <a:cs typeface="Comic Sans MS" charset="0"/>
            </a:endParaRPr>
          </a:p>
          <a:p>
            <a:pPr algn="just"/>
            <a:endParaRPr lang="it-IT" dirty="0">
              <a:latin typeface="Comic Sans MS" charset="0"/>
              <a:ea typeface="Comic Sans MS" charset="0"/>
              <a:cs typeface="Comic Sans MS" charset="0"/>
            </a:endParaRPr>
          </a:p>
          <a:p>
            <a:pPr algn="just"/>
            <a:r>
              <a:rPr lang="it-IT" b="1" dirty="0">
                <a:latin typeface="Comic Sans MS" charset="0"/>
                <a:ea typeface="Comic Sans MS" charset="0"/>
                <a:cs typeface="Comic Sans MS" charset="0"/>
              </a:rPr>
              <a:t>I BAMBINI ANTICIPATARI </a:t>
            </a:r>
            <a:r>
              <a:rPr lang="it-IT" dirty="0">
                <a:latin typeface="Comic Sans MS" charset="0"/>
                <a:ea typeface="Comic Sans MS" charset="0"/>
                <a:cs typeface="Comic Sans MS" charset="0"/>
              </a:rPr>
              <a:t>saranno accolti solo con disponibilità di posti e esaurimento delle liste d’attesa con modalità particolari di inserimento definite da un protocollo.</a:t>
            </a:r>
          </a:p>
          <a:p>
            <a:pPr algn="just"/>
            <a:endParaRPr lang="it-IT" dirty="0">
              <a:solidFill>
                <a:srgbClr val="FFC00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2789721"/>
      </p:ext>
    </p:extLst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FFC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7">
            <a:extLst>
              <a:ext uri="{FF2B5EF4-FFF2-40B4-BE49-F238E27FC236}">
                <a16:creationId xmlns:a16="http://schemas.microsoft.com/office/drawing/2014/main" id="{B687B055-8942-48D2-82D5-5DFA947E764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r="10953"/>
          <a:stretch>
            <a:fillRect/>
          </a:stretch>
        </p:blipFill>
        <p:spPr>
          <a:xfrm rot="1989252">
            <a:off x="10593981" y="13061"/>
            <a:ext cx="1646880" cy="1453694"/>
          </a:xfrm>
          <a:prstGeom prst="rect">
            <a:avLst/>
          </a:prstGeom>
          <a:noFill/>
          <a:ln cap="flat">
            <a:noFill/>
          </a:ln>
        </p:spPr>
      </p:pic>
      <p:grpSp>
        <p:nvGrpSpPr>
          <p:cNvPr id="3" name="Gruppo 6">
            <a:extLst>
              <a:ext uri="{FF2B5EF4-FFF2-40B4-BE49-F238E27FC236}">
                <a16:creationId xmlns:a16="http://schemas.microsoft.com/office/drawing/2014/main" id="{B7EA01A1-4EC0-41D1-BEBC-E39B4276B9E7}"/>
              </a:ext>
            </a:extLst>
          </p:cNvPr>
          <p:cNvGrpSpPr/>
          <p:nvPr/>
        </p:nvGrpSpPr>
        <p:grpSpPr>
          <a:xfrm>
            <a:off x="101827" y="200299"/>
            <a:ext cx="561706" cy="587830"/>
            <a:chOff x="101827" y="200299"/>
            <a:chExt cx="561706" cy="587830"/>
          </a:xfrm>
        </p:grpSpPr>
        <p:sp>
          <p:nvSpPr>
            <p:cNvPr id="4" name="Rettangolo 11">
              <a:extLst>
                <a:ext uri="{FF2B5EF4-FFF2-40B4-BE49-F238E27FC236}">
                  <a16:creationId xmlns:a16="http://schemas.microsoft.com/office/drawing/2014/main" id="{60798C17-D3DC-4928-A6A2-CCDE6BBBA9E0}"/>
                </a:ext>
              </a:extLst>
            </p:cNvPr>
            <p:cNvSpPr/>
            <p:nvPr/>
          </p:nvSpPr>
          <p:spPr>
            <a:xfrm>
              <a:off x="141018" y="409303"/>
              <a:ext cx="470266" cy="378826"/>
            </a:xfrm>
            <a:prstGeom prst="rect">
              <a:avLst/>
            </a:prstGeom>
            <a:gradFill>
              <a:gsLst>
                <a:gs pos="0">
                  <a:srgbClr val="F5FAFB"/>
                </a:gs>
                <a:gs pos="100000">
                  <a:srgbClr val="A6D3DA"/>
                </a:gs>
              </a:gsLst>
              <a:lin ang="5400000"/>
            </a:gradFill>
            <a:ln w="12701" cap="flat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it-IT" b="1" spc="50" dirty="0">
                  <a:solidFill>
                    <a:srgbClr val="0070C0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Quire Sans"/>
                </a:rPr>
                <a:t>I</a:t>
              </a:r>
              <a:endParaRPr lang="it-IT" sz="1800" b="1" i="0" u="none" strike="noStrike" kern="1200" cap="none" spc="50" baseline="0" dirty="0">
                <a:solidFill>
                  <a:srgbClr val="0070C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FillTx/>
                <a:latin typeface="Quire Sans"/>
              </a:endParaRPr>
            </a:p>
          </p:txBody>
        </p:sp>
        <p:sp>
          <p:nvSpPr>
            <p:cNvPr id="5" name="Triangolo isoscele 12">
              <a:extLst>
                <a:ext uri="{FF2B5EF4-FFF2-40B4-BE49-F238E27FC236}">
                  <a16:creationId xmlns:a16="http://schemas.microsoft.com/office/drawing/2014/main" id="{215CD1D2-DDD3-4235-9137-D647076F4C3B}"/>
                </a:ext>
              </a:extLst>
            </p:cNvPr>
            <p:cNvSpPr/>
            <p:nvPr/>
          </p:nvSpPr>
          <p:spPr>
            <a:xfrm>
              <a:off x="101827" y="200299"/>
              <a:ext cx="561706" cy="26125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50000"/>
                <a:gd name="f8" fmla="+- 0 0 -360"/>
                <a:gd name="f9" fmla="+- 0 0 -270"/>
                <a:gd name="f10" fmla="+- 0 0 -180"/>
                <a:gd name="f11" fmla="+- 0 0 -90"/>
                <a:gd name="f12" fmla="abs f3"/>
                <a:gd name="f13" fmla="abs f4"/>
                <a:gd name="f14" fmla="abs f5"/>
                <a:gd name="f15" fmla="*/ f8 f0 1"/>
                <a:gd name="f16" fmla="*/ f9 f0 1"/>
                <a:gd name="f17" fmla="*/ f10 f0 1"/>
                <a:gd name="f18" fmla="*/ f11 f0 1"/>
                <a:gd name="f19" fmla="?: f12 f3 1"/>
                <a:gd name="f20" fmla="?: f13 f4 1"/>
                <a:gd name="f21" fmla="?: f14 f5 1"/>
                <a:gd name="f22" fmla="*/ f15 1 f2"/>
                <a:gd name="f23" fmla="*/ f16 1 f2"/>
                <a:gd name="f24" fmla="*/ f17 1 f2"/>
                <a:gd name="f25" fmla="*/ f18 1 f2"/>
                <a:gd name="f26" fmla="*/ f19 1 21600"/>
                <a:gd name="f27" fmla="*/ f20 1 21600"/>
                <a:gd name="f28" fmla="*/ 21600 f19 1"/>
                <a:gd name="f29" fmla="*/ 21600 f20 1"/>
                <a:gd name="f30" fmla="+- f22 0 f1"/>
                <a:gd name="f31" fmla="+- f23 0 f1"/>
                <a:gd name="f32" fmla="+- f24 0 f1"/>
                <a:gd name="f33" fmla="+- f25 0 f1"/>
                <a:gd name="f34" fmla="min f27 f26"/>
                <a:gd name="f35" fmla="*/ f28 1 f21"/>
                <a:gd name="f36" fmla="*/ f29 1 f21"/>
                <a:gd name="f37" fmla="val f35"/>
                <a:gd name="f38" fmla="val f36"/>
                <a:gd name="f39" fmla="*/ f6 f34 1"/>
                <a:gd name="f40" fmla="+- f38 0 f6"/>
                <a:gd name="f41" fmla="+- f37 0 f6"/>
                <a:gd name="f42" fmla="*/ f38 f34 1"/>
                <a:gd name="f43" fmla="*/ f37 f34 1"/>
                <a:gd name="f44" fmla="*/ f40 1 2"/>
                <a:gd name="f45" fmla="*/ f41 1 2"/>
                <a:gd name="f46" fmla="*/ f41 f7 1"/>
                <a:gd name="f47" fmla="+- f6 f44 0"/>
                <a:gd name="f48" fmla="*/ f46 1 200000"/>
                <a:gd name="f49" fmla="*/ f46 1 100000"/>
                <a:gd name="f50" fmla="+- f48 f45 0"/>
                <a:gd name="f51" fmla="*/ f48 f34 1"/>
                <a:gd name="f52" fmla="*/ f47 f34 1"/>
                <a:gd name="f53" fmla="*/ f49 f34 1"/>
                <a:gd name="f54" fmla="*/ f50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53" y="f39"/>
                </a:cxn>
                <a:cxn ang="f31">
                  <a:pos x="f51" y="f52"/>
                </a:cxn>
                <a:cxn ang="f32">
                  <a:pos x="f39" y="f42"/>
                </a:cxn>
                <a:cxn ang="f32">
                  <a:pos x="f53" y="f42"/>
                </a:cxn>
                <a:cxn ang="f32">
                  <a:pos x="f43" y="f42"/>
                </a:cxn>
                <a:cxn ang="f33">
                  <a:pos x="f54" y="f52"/>
                </a:cxn>
              </a:cxnLst>
              <a:rect l="f51" t="f52" r="f54" b="f42"/>
              <a:pathLst>
                <a:path>
                  <a:moveTo>
                    <a:pt x="f39" y="f42"/>
                  </a:moveTo>
                  <a:lnTo>
                    <a:pt x="f53" y="f39"/>
                  </a:lnTo>
                  <a:lnTo>
                    <a:pt x="f43" y="f42"/>
                  </a:lnTo>
                  <a:close/>
                </a:path>
              </a:pathLst>
            </a:custGeom>
            <a:gradFill>
              <a:gsLst>
                <a:gs pos="0">
                  <a:srgbClr val="F5FAFB"/>
                </a:gs>
                <a:gs pos="100000">
                  <a:srgbClr val="A6D3DA"/>
                </a:gs>
              </a:gsLst>
              <a:lin ang="5400000"/>
            </a:gradFill>
            <a:ln w="12701" cap="flat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Quire Sans"/>
              </a:endParaRPr>
            </a:p>
          </p:txBody>
        </p:sp>
      </p:grpSp>
      <p:sp>
        <p:nvSpPr>
          <p:cNvPr id="10" name="Titolo 7"/>
          <p:cNvSpPr>
            <a:spLocks noGrp="1"/>
          </p:cNvSpPr>
          <p:nvPr>
            <p:ph type="title"/>
          </p:nvPr>
        </p:nvSpPr>
        <p:spPr>
          <a:xfrm>
            <a:off x="901700" y="225581"/>
            <a:ext cx="9188784" cy="685800"/>
          </a:xfrm>
        </p:spPr>
        <p:txBody>
          <a:bodyPr/>
          <a:lstStyle/>
          <a:p>
            <a:r>
              <a:rPr lang="it-IT" sz="6000" dirty="0">
                <a:solidFill>
                  <a:srgbClr val="00B0F0"/>
                </a:solidFill>
                <a:latin typeface="Tekton Pro" charset="0"/>
                <a:ea typeface="Tekton Pro" charset="0"/>
                <a:cs typeface="Tekton Pro" charset="0"/>
              </a:rPr>
              <a:t>CRITERI FORMAZIONE SEZIONI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901700" y="1927098"/>
            <a:ext cx="10536321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b="1" dirty="0">
                <a:solidFill>
                  <a:srgbClr val="008BF2"/>
                </a:solidFill>
                <a:latin typeface="Comic Sans MS" charset="0"/>
                <a:ea typeface="Comic Sans MS" charset="0"/>
                <a:cs typeface="Comic Sans MS" charset="0"/>
              </a:rPr>
              <a:t>LE SEZIONI SARANNO COMPOSTE NEL MODO PIU’ EQUIETEROGENEO POSSIBILE, SULLA BASE DEI SEGUENTI CRITERI:</a:t>
            </a:r>
          </a:p>
          <a:p>
            <a:pPr algn="just"/>
            <a:endParaRPr lang="it-IT" sz="1000" dirty="0">
              <a:latin typeface="Comic Sans MS" charset="0"/>
              <a:ea typeface="Comic Sans MS" charset="0"/>
              <a:cs typeface="Comic Sans MS" charset="0"/>
            </a:endParaRPr>
          </a:p>
          <a:p>
            <a:pPr marL="285750" indent="-285750" algn="just">
              <a:buFont typeface="Arial" charset="0"/>
              <a:buChar char="•"/>
            </a:pPr>
            <a:r>
              <a:rPr lang="it-IT" dirty="0">
                <a:latin typeface="Comic Sans MS" charset="0"/>
                <a:ea typeface="Comic Sans MS" charset="0"/>
                <a:cs typeface="Comic Sans MS" charset="0"/>
              </a:rPr>
              <a:t>Equa distribuzione numerica degli alunni</a:t>
            </a:r>
          </a:p>
          <a:p>
            <a:pPr marL="285750" indent="-285750" algn="just">
              <a:buFont typeface="Arial" charset="0"/>
              <a:buChar char="•"/>
            </a:pPr>
            <a:r>
              <a:rPr lang="it-IT" dirty="0">
                <a:latin typeface="Comic Sans MS" charset="0"/>
                <a:ea typeface="Comic Sans MS" charset="0"/>
                <a:cs typeface="Comic Sans MS" charset="0"/>
              </a:rPr>
              <a:t>Equa distribuzione degli alunni in base al sesso</a:t>
            </a:r>
          </a:p>
          <a:p>
            <a:pPr marL="285750" indent="-285750" algn="just">
              <a:buFont typeface="Arial" charset="0"/>
              <a:buChar char="•"/>
            </a:pPr>
            <a:r>
              <a:rPr lang="it-IT" dirty="0">
                <a:latin typeface="Comic Sans MS" charset="0"/>
                <a:ea typeface="Comic Sans MS" charset="0"/>
                <a:cs typeface="Comic Sans MS" charset="0"/>
              </a:rPr>
              <a:t>Equa distribuzione degli alunni con bisogni educativi speciali</a:t>
            </a:r>
          </a:p>
          <a:p>
            <a:pPr marL="285750" indent="-285750" algn="just">
              <a:buFont typeface="Arial" charset="0"/>
              <a:buChar char="•"/>
            </a:pPr>
            <a:r>
              <a:rPr lang="it-IT" dirty="0">
                <a:latin typeface="Comic Sans MS" charset="0"/>
                <a:ea typeface="Comic Sans MS" charset="0"/>
                <a:cs typeface="Comic Sans MS" charset="0"/>
              </a:rPr>
              <a:t>Informazioni date dai docenti della scuola d’Infanzia di provenienza (asilo nido)</a:t>
            </a:r>
          </a:p>
          <a:p>
            <a:pPr marL="285750" indent="-285750" algn="just">
              <a:buFont typeface="Arial" charset="0"/>
              <a:buChar char="•"/>
            </a:pPr>
            <a:r>
              <a:rPr lang="it-IT" dirty="0">
                <a:latin typeface="Comic Sans MS" charset="0"/>
                <a:ea typeface="Comic Sans MS" charset="0"/>
                <a:cs typeface="Comic Sans MS" charset="0"/>
              </a:rPr>
              <a:t>Equa distribuzione per semestre di nascita: alunni del primo semestre nelle sezioni miste e secondo semestre nelle sezioni omogenee</a:t>
            </a:r>
          </a:p>
          <a:p>
            <a:pPr marL="285750" indent="-285750" algn="just">
              <a:buFont typeface="Arial" charset="0"/>
              <a:buChar char="•"/>
            </a:pPr>
            <a:r>
              <a:rPr lang="it-IT" dirty="0">
                <a:latin typeface="Comic Sans MS" charset="0"/>
                <a:ea typeface="Comic Sans MS" charset="0"/>
                <a:cs typeface="Comic Sans MS" charset="0"/>
              </a:rPr>
              <a:t>Separazione di gemelli (ove possibile) in accordo con i genitori</a:t>
            </a:r>
          </a:p>
          <a:p>
            <a:pPr algn="just"/>
            <a:endParaRPr lang="it-IT" dirty="0">
              <a:latin typeface="Comic Sans MS" charset="0"/>
              <a:ea typeface="Comic Sans MS" charset="0"/>
              <a:cs typeface="Comic Sans MS" charset="0"/>
            </a:endParaRPr>
          </a:p>
          <a:p>
            <a:pPr algn="just"/>
            <a:r>
              <a:rPr lang="it-IT" dirty="0">
                <a:latin typeface="Comic Sans MS" charset="0"/>
                <a:ea typeface="Comic Sans MS" charset="0"/>
                <a:cs typeface="Comic Sans MS" charset="0"/>
              </a:rPr>
              <a:t>Ogni situazione particolare sarà vagliata dal Dirigente scolastico</a:t>
            </a:r>
          </a:p>
          <a:p>
            <a:pPr algn="just"/>
            <a:endParaRPr lang="it-IT" dirty="0">
              <a:latin typeface="Comic Sans MS" charset="0"/>
              <a:ea typeface="Comic Sans MS" charset="0"/>
              <a:cs typeface="Comic Sans MS" charset="0"/>
            </a:endParaRPr>
          </a:p>
          <a:p>
            <a:pPr algn="just"/>
            <a:r>
              <a:rPr lang="it-IT" b="1" dirty="0">
                <a:latin typeface="Comic Sans MS" charset="0"/>
                <a:ea typeface="Comic Sans MS" charset="0"/>
                <a:cs typeface="Comic Sans MS" charset="0"/>
              </a:rPr>
              <a:t>INSERIMENTO ALUNNI IN SEZIONI GIA’ COSTITUITE:</a:t>
            </a:r>
          </a:p>
          <a:p>
            <a:pPr algn="just"/>
            <a:r>
              <a:rPr lang="it-IT" dirty="0">
                <a:latin typeface="Comic Sans MS" charset="0"/>
                <a:ea typeface="Comic Sans MS" charset="0"/>
                <a:cs typeface="Comic Sans MS" charset="0"/>
              </a:rPr>
              <a:t>Il Dirigente Scolastico, una volta valutate la disponibilità e la composizione delle sezioni provvederà a individuare la sezione, nella quale inserire gli alunni che si iscrivono in corso d’anno.</a:t>
            </a:r>
          </a:p>
          <a:p>
            <a:pPr algn="just"/>
            <a:endParaRPr lang="it-IT" b="1" dirty="0">
              <a:latin typeface="Comic Sans MS" charset="0"/>
              <a:ea typeface="Comic Sans MS" charset="0"/>
              <a:cs typeface="Comic Sans MS" charset="0"/>
            </a:endParaRPr>
          </a:p>
          <a:p>
            <a:pPr algn="just"/>
            <a:endParaRPr lang="it-IT" dirty="0">
              <a:solidFill>
                <a:srgbClr val="FFC00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671441"/>
      </p:ext>
    </p:extLst>
  </p:cSld>
  <p:clrMapOvr>
    <a:masterClrMapping/>
  </p:clrMapOvr>
  <p:transition spd="slow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FFC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7">
            <a:extLst>
              <a:ext uri="{FF2B5EF4-FFF2-40B4-BE49-F238E27FC236}">
                <a16:creationId xmlns:a16="http://schemas.microsoft.com/office/drawing/2014/main" id="{B687B055-8942-48D2-82D5-5DFA947E764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r="10953"/>
          <a:stretch>
            <a:fillRect/>
          </a:stretch>
        </p:blipFill>
        <p:spPr>
          <a:xfrm rot="1989252">
            <a:off x="10593981" y="13061"/>
            <a:ext cx="1646880" cy="1453694"/>
          </a:xfrm>
          <a:prstGeom prst="rect">
            <a:avLst/>
          </a:prstGeom>
          <a:noFill/>
          <a:ln cap="flat">
            <a:noFill/>
          </a:ln>
        </p:spPr>
      </p:pic>
      <p:grpSp>
        <p:nvGrpSpPr>
          <p:cNvPr id="3" name="Gruppo 6">
            <a:extLst>
              <a:ext uri="{FF2B5EF4-FFF2-40B4-BE49-F238E27FC236}">
                <a16:creationId xmlns:a16="http://schemas.microsoft.com/office/drawing/2014/main" id="{B7EA01A1-4EC0-41D1-BEBC-E39B4276B9E7}"/>
              </a:ext>
            </a:extLst>
          </p:cNvPr>
          <p:cNvGrpSpPr/>
          <p:nvPr/>
        </p:nvGrpSpPr>
        <p:grpSpPr>
          <a:xfrm>
            <a:off x="101827" y="200299"/>
            <a:ext cx="561706" cy="587830"/>
            <a:chOff x="101827" y="200299"/>
            <a:chExt cx="561706" cy="587830"/>
          </a:xfrm>
        </p:grpSpPr>
        <p:sp>
          <p:nvSpPr>
            <p:cNvPr id="4" name="Rettangolo 11">
              <a:extLst>
                <a:ext uri="{FF2B5EF4-FFF2-40B4-BE49-F238E27FC236}">
                  <a16:creationId xmlns:a16="http://schemas.microsoft.com/office/drawing/2014/main" id="{60798C17-D3DC-4928-A6A2-CCDE6BBBA9E0}"/>
                </a:ext>
              </a:extLst>
            </p:cNvPr>
            <p:cNvSpPr/>
            <p:nvPr/>
          </p:nvSpPr>
          <p:spPr>
            <a:xfrm>
              <a:off x="141018" y="409303"/>
              <a:ext cx="470266" cy="378826"/>
            </a:xfrm>
            <a:prstGeom prst="rect">
              <a:avLst/>
            </a:prstGeom>
            <a:gradFill>
              <a:gsLst>
                <a:gs pos="0">
                  <a:srgbClr val="F5FAFB"/>
                </a:gs>
                <a:gs pos="100000">
                  <a:srgbClr val="A6D3DA"/>
                </a:gs>
              </a:gsLst>
              <a:lin ang="5400000"/>
            </a:gradFill>
            <a:ln w="12701" cap="flat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it-IT" b="1" spc="50" dirty="0">
                  <a:solidFill>
                    <a:srgbClr val="0070C0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Quire Sans"/>
                </a:rPr>
                <a:t>I</a:t>
              </a:r>
              <a:endParaRPr lang="it-IT" sz="1800" b="1" i="0" u="none" strike="noStrike" kern="1200" cap="none" spc="50" baseline="0" dirty="0">
                <a:solidFill>
                  <a:srgbClr val="0070C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FillTx/>
                <a:latin typeface="Quire Sans"/>
              </a:endParaRPr>
            </a:p>
          </p:txBody>
        </p:sp>
        <p:sp>
          <p:nvSpPr>
            <p:cNvPr id="5" name="Triangolo isoscele 12">
              <a:extLst>
                <a:ext uri="{FF2B5EF4-FFF2-40B4-BE49-F238E27FC236}">
                  <a16:creationId xmlns:a16="http://schemas.microsoft.com/office/drawing/2014/main" id="{215CD1D2-DDD3-4235-9137-D647076F4C3B}"/>
                </a:ext>
              </a:extLst>
            </p:cNvPr>
            <p:cNvSpPr/>
            <p:nvPr/>
          </p:nvSpPr>
          <p:spPr>
            <a:xfrm>
              <a:off x="101827" y="200299"/>
              <a:ext cx="561706" cy="26125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50000"/>
                <a:gd name="f8" fmla="+- 0 0 -360"/>
                <a:gd name="f9" fmla="+- 0 0 -270"/>
                <a:gd name="f10" fmla="+- 0 0 -180"/>
                <a:gd name="f11" fmla="+- 0 0 -90"/>
                <a:gd name="f12" fmla="abs f3"/>
                <a:gd name="f13" fmla="abs f4"/>
                <a:gd name="f14" fmla="abs f5"/>
                <a:gd name="f15" fmla="*/ f8 f0 1"/>
                <a:gd name="f16" fmla="*/ f9 f0 1"/>
                <a:gd name="f17" fmla="*/ f10 f0 1"/>
                <a:gd name="f18" fmla="*/ f11 f0 1"/>
                <a:gd name="f19" fmla="?: f12 f3 1"/>
                <a:gd name="f20" fmla="?: f13 f4 1"/>
                <a:gd name="f21" fmla="?: f14 f5 1"/>
                <a:gd name="f22" fmla="*/ f15 1 f2"/>
                <a:gd name="f23" fmla="*/ f16 1 f2"/>
                <a:gd name="f24" fmla="*/ f17 1 f2"/>
                <a:gd name="f25" fmla="*/ f18 1 f2"/>
                <a:gd name="f26" fmla="*/ f19 1 21600"/>
                <a:gd name="f27" fmla="*/ f20 1 21600"/>
                <a:gd name="f28" fmla="*/ 21600 f19 1"/>
                <a:gd name="f29" fmla="*/ 21600 f20 1"/>
                <a:gd name="f30" fmla="+- f22 0 f1"/>
                <a:gd name="f31" fmla="+- f23 0 f1"/>
                <a:gd name="f32" fmla="+- f24 0 f1"/>
                <a:gd name="f33" fmla="+- f25 0 f1"/>
                <a:gd name="f34" fmla="min f27 f26"/>
                <a:gd name="f35" fmla="*/ f28 1 f21"/>
                <a:gd name="f36" fmla="*/ f29 1 f21"/>
                <a:gd name="f37" fmla="val f35"/>
                <a:gd name="f38" fmla="val f36"/>
                <a:gd name="f39" fmla="*/ f6 f34 1"/>
                <a:gd name="f40" fmla="+- f38 0 f6"/>
                <a:gd name="f41" fmla="+- f37 0 f6"/>
                <a:gd name="f42" fmla="*/ f38 f34 1"/>
                <a:gd name="f43" fmla="*/ f37 f34 1"/>
                <a:gd name="f44" fmla="*/ f40 1 2"/>
                <a:gd name="f45" fmla="*/ f41 1 2"/>
                <a:gd name="f46" fmla="*/ f41 f7 1"/>
                <a:gd name="f47" fmla="+- f6 f44 0"/>
                <a:gd name="f48" fmla="*/ f46 1 200000"/>
                <a:gd name="f49" fmla="*/ f46 1 100000"/>
                <a:gd name="f50" fmla="+- f48 f45 0"/>
                <a:gd name="f51" fmla="*/ f48 f34 1"/>
                <a:gd name="f52" fmla="*/ f47 f34 1"/>
                <a:gd name="f53" fmla="*/ f49 f34 1"/>
                <a:gd name="f54" fmla="*/ f50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53" y="f39"/>
                </a:cxn>
                <a:cxn ang="f31">
                  <a:pos x="f51" y="f52"/>
                </a:cxn>
                <a:cxn ang="f32">
                  <a:pos x="f39" y="f42"/>
                </a:cxn>
                <a:cxn ang="f32">
                  <a:pos x="f53" y="f42"/>
                </a:cxn>
                <a:cxn ang="f32">
                  <a:pos x="f43" y="f42"/>
                </a:cxn>
                <a:cxn ang="f33">
                  <a:pos x="f54" y="f52"/>
                </a:cxn>
              </a:cxnLst>
              <a:rect l="f51" t="f52" r="f54" b="f42"/>
              <a:pathLst>
                <a:path>
                  <a:moveTo>
                    <a:pt x="f39" y="f42"/>
                  </a:moveTo>
                  <a:lnTo>
                    <a:pt x="f53" y="f39"/>
                  </a:lnTo>
                  <a:lnTo>
                    <a:pt x="f43" y="f42"/>
                  </a:lnTo>
                  <a:close/>
                </a:path>
              </a:pathLst>
            </a:custGeom>
            <a:gradFill>
              <a:gsLst>
                <a:gs pos="0">
                  <a:srgbClr val="F5FAFB"/>
                </a:gs>
                <a:gs pos="100000">
                  <a:srgbClr val="A6D3DA"/>
                </a:gs>
              </a:gsLst>
              <a:lin ang="5400000"/>
            </a:gradFill>
            <a:ln w="12701" cap="flat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Quire Sans"/>
              </a:endParaRPr>
            </a:p>
          </p:txBody>
        </p:sp>
      </p:grpSp>
      <p:sp>
        <p:nvSpPr>
          <p:cNvPr id="10" name="Titolo 7"/>
          <p:cNvSpPr>
            <a:spLocks noGrp="1"/>
          </p:cNvSpPr>
          <p:nvPr>
            <p:ph type="title"/>
          </p:nvPr>
        </p:nvSpPr>
        <p:spPr>
          <a:xfrm>
            <a:off x="901700" y="225581"/>
            <a:ext cx="9188784" cy="685800"/>
          </a:xfrm>
        </p:spPr>
        <p:txBody>
          <a:bodyPr/>
          <a:lstStyle/>
          <a:p>
            <a:r>
              <a:rPr lang="it-IT" sz="6000" dirty="0">
                <a:solidFill>
                  <a:srgbClr val="00B0F0"/>
                </a:solidFill>
                <a:latin typeface="Tekton Pro" charset="0"/>
                <a:ea typeface="Tekton Pro" charset="0"/>
                <a:cs typeface="Tekton Pro" charset="0"/>
              </a:rPr>
              <a:t>INSERIMENTI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611284" y="1397708"/>
            <a:ext cx="10536321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b="1" dirty="0">
                <a:solidFill>
                  <a:srgbClr val="0096FF"/>
                </a:solidFill>
                <a:latin typeface="Comic Sans MS" charset="0"/>
                <a:ea typeface="Comic Sans MS" charset="0"/>
                <a:cs typeface="Comic Sans MS" charset="0"/>
              </a:rPr>
              <a:t>Le insegnanti accoglieranno i bambini nuovi iscritti concordando con il genitore i tempi dell’inserimento.</a:t>
            </a:r>
          </a:p>
          <a:p>
            <a:pPr algn="just"/>
            <a:r>
              <a:rPr lang="it-IT" dirty="0">
                <a:latin typeface="Comic Sans MS" charset="0"/>
                <a:ea typeface="Comic Sans MS" charset="0"/>
                <a:cs typeface="Comic Sans MS" charset="0"/>
              </a:rPr>
              <a:t>A partire dalla prima settimana il tempo scuola sarà man mano sempre più lungo, fino ad arrivare alla frequenza dell’intera mattinata.</a:t>
            </a:r>
          </a:p>
          <a:p>
            <a:pPr algn="just"/>
            <a:r>
              <a:rPr lang="it-IT" dirty="0">
                <a:latin typeface="Comic Sans MS" charset="0"/>
                <a:ea typeface="Comic Sans MS" charset="0"/>
                <a:cs typeface="Comic Sans MS" charset="0"/>
              </a:rPr>
              <a:t>Ogni percorso d’inserimento è personalizzato e concordato tra insegnanti e famiglie ed è sempre mirato al benessere del bambino.</a:t>
            </a:r>
          </a:p>
          <a:p>
            <a:pPr algn="just"/>
            <a:r>
              <a:rPr lang="it-IT" dirty="0">
                <a:latin typeface="Comic Sans MS" charset="0"/>
                <a:ea typeface="Comic Sans MS" charset="0"/>
                <a:cs typeface="Comic Sans MS" charset="0"/>
              </a:rPr>
              <a:t>L’insegnante di sezione accoglierà bambini e genitori cercando di creare un sereno e fiducioso distacco fra alunni e figure parentali di riferimento. </a:t>
            </a:r>
          </a:p>
          <a:p>
            <a:pPr algn="just"/>
            <a:endParaRPr lang="it-IT" dirty="0">
              <a:latin typeface="Comic Sans MS" charset="0"/>
              <a:ea typeface="Comic Sans MS" charset="0"/>
              <a:cs typeface="Comic Sans MS" charset="0"/>
            </a:endParaRPr>
          </a:p>
          <a:p>
            <a:pPr algn="just"/>
            <a:r>
              <a:rPr lang="it-IT" sz="2000" b="1" dirty="0">
                <a:solidFill>
                  <a:srgbClr val="FFC000"/>
                </a:solidFill>
                <a:latin typeface="Comic Sans MS" charset="0"/>
                <a:ea typeface="Comic Sans MS" charset="0"/>
                <a:cs typeface="Comic Sans MS" charset="0"/>
              </a:rPr>
              <a:t>ANTICIPI</a:t>
            </a:r>
          </a:p>
          <a:p>
            <a:pPr algn="just"/>
            <a:r>
              <a:rPr lang="it-IT" dirty="0">
                <a:latin typeface="Comic Sans MS" charset="0"/>
                <a:ea typeface="Comic Sans MS" charset="0"/>
                <a:cs typeface="Comic Sans MS" charset="0"/>
              </a:rPr>
              <a:t>Inserimento con prolungamento orario graduale per il solo turno antimeridiano</a:t>
            </a:r>
          </a:p>
          <a:p>
            <a:pPr algn="just"/>
            <a:r>
              <a:rPr lang="it-IT" dirty="0">
                <a:latin typeface="Comic Sans MS" charset="0"/>
                <a:ea typeface="Comic Sans MS" charset="0"/>
                <a:cs typeface="Comic Sans MS" charset="0"/>
              </a:rPr>
              <a:t>fino alla fine di dicembre. Da gennaio, se avranno raggiunto un buon grado di</a:t>
            </a:r>
          </a:p>
          <a:p>
            <a:pPr algn="just"/>
            <a:r>
              <a:rPr lang="it-IT" dirty="0">
                <a:latin typeface="Comic Sans MS" charset="0"/>
                <a:ea typeface="Comic Sans MS" charset="0"/>
                <a:cs typeface="Comic Sans MS" charset="0"/>
              </a:rPr>
              <a:t>autonomia, potranno frequentare l’intera giornata.</a:t>
            </a:r>
          </a:p>
          <a:p>
            <a:pPr algn="just"/>
            <a:endParaRPr lang="it-IT" dirty="0">
              <a:latin typeface="Comic Sans MS" charset="0"/>
              <a:ea typeface="Comic Sans MS" charset="0"/>
              <a:cs typeface="Comic Sans MS" charset="0"/>
            </a:endParaRPr>
          </a:p>
          <a:p>
            <a:pPr algn="just"/>
            <a:r>
              <a:rPr lang="it-IT" i="1" dirty="0">
                <a:latin typeface="Comic Sans MS" charset="0"/>
                <a:ea typeface="Comic Sans MS" charset="0"/>
                <a:cs typeface="Comic Sans MS" charset="0"/>
              </a:rPr>
              <a:t>Gli inserimenti, anche degli anticipi, vengono discussi in un’assemblea</a:t>
            </a:r>
          </a:p>
          <a:p>
            <a:pPr algn="just"/>
            <a:r>
              <a:rPr lang="it-IT" i="1" dirty="0">
                <a:latin typeface="Comic Sans MS" charset="0"/>
                <a:ea typeface="Comic Sans MS" charset="0"/>
                <a:cs typeface="Comic Sans MS" charset="0"/>
              </a:rPr>
              <a:t>dei genitori convocata a giugno o a settembre.</a:t>
            </a:r>
          </a:p>
          <a:p>
            <a:pPr algn="just"/>
            <a:endParaRPr lang="it-IT" i="1" dirty="0"/>
          </a:p>
        </p:txBody>
      </p:sp>
    </p:spTree>
    <p:extLst>
      <p:ext uri="{BB962C8B-B14F-4D97-AF65-F5344CB8AC3E}">
        <p14:creationId xmlns:p14="http://schemas.microsoft.com/office/powerpoint/2010/main" val="312874021"/>
      </p:ext>
    </p:extLst>
  </p:cSld>
  <p:clrMapOvr>
    <a:masterClrMapping/>
  </p:clrMapOvr>
  <p:transition spd="slow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FFC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7">
            <a:extLst>
              <a:ext uri="{FF2B5EF4-FFF2-40B4-BE49-F238E27FC236}">
                <a16:creationId xmlns:a16="http://schemas.microsoft.com/office/drawing/2014/main" id="{B687B055-8942-48D2-82D5-5DFA947E764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r="10953"/>
          <a:stretch>
            <a:fillRect/>
          </a:stretch>
        </p:blipFill>
        <p:spPr>
          <a:xfrm rot="1989252">
            <a:off x="10593981" y="13061"/>
            <a:ext cx="1646880" cy="1453694"/>
          </a:xfrm>
          <a:prstGeom prst="rect">
            <a:avLst/>
          </a:prstGeom>
          <a:noFill/>
          <a:ln cap="flat">
            <a:noFill/>
          </a:ln>
        </p:spPr>
      </p:pic>
      <p:grpSp>
        <p:nvGrpSpPr>
          <p:cNvPr id="3" name="Gruppo 6">
            <a:extLst>
              <a:ext uri="{FF2B5EF4-FFF2-40B4-BE49-F238E27FC236}">
                <a16:creationId xmlns:a16="http://schemas.microsoft.com/office/drawing/2014/main" id="{B7EA01A1-4EC0-41D1-BEBC-E39B4276B9E7}"/>
              </a:ext>
            </a:extLst>
          </p:cNvPr>
          <p:cNvGrpSpPr/>
          <p:nvPr/>
        </p:nvGrpSpPr>
        <p:grpSpPr>
          <a:xfrm>
            <a:off x="101827" y="200299"/>
            <a:ext cx="561706" cy="587830"/>
            <a:chOff x="101827" y="200299"/>
            <a:chExt cx="561706" cy="587830"/>
          </a:xfrm>
        </p:grpSpPr>
        <p:sp>
          <p:nvSpPr>
            <p:cNvPr id="4" name="Rettangolo 11">
              <a:extLst>
                <a:ext uri="{FF2B5EF4-FFF2-40B4-BE49-F238E27FC236}">
                  <a16:creationId xmlns:a16="http://schemas.microsoft.com/office/drawing/2014/main" id="{60798C17-D3DC-4928-A6A2-CCDE6BBBA9E0}"/>
                </a:ext>
              </a:extLst>
            </p:cNvPr>
            <p:cNvSpPr/>
            <p:nvPr/>
          </p:nvSpPr>
          <p:spPr>
            <a:xfrm>
              <a:off x="141018" y="409303"/>
              <a:ext cx="470266" cy="378826"/>
            </a:xfrm>
            <a:prstGeom prst="rect">
              <a:avLst/>
            </a:prstGeom>
            <a:gradFill>
              <a:gsLst>
                <a:gs pos="0">
                  <a:srgbClr val="F5FAFB"/>
                </a:gs>
                <a:gs pos="100000">
                  <a:srgbClr val="A6D3DA"/>
                </a:gs>
              </a:gsLst>
              <a:lin ang="5400000"/>
            </a:gradFill>
            <a:ln w="12701" cap="flat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it-IT" b="1" spc="50" dirty="0">
                  <a:solidFill>
                    <a:srgbClr val="0070C0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Quire Sans"/>
                </a:rPr>
                <a:t>I</a:t>
              </a:r>
              <a:endParaRPr lang="it-IT" sz="1800" b="1" i="0" u="none" strike="noStrike" kern="1200" cap="none" spc="50" baseline="0" dirty="0">
                <a:solidFill>
                  <a:srgbClr val="0070C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FillTx/>
                <a:latin typeface="Quire Sans"/>
              </a:endParaRPr>
            </a:p>
          </p:txBody>
        </p:sp>
        <p:sp>
          <p:nvSpPr>
            <p:cNvPr id="5" name="Triangolo isoscele 12">
              <a:extLst>
                <a:ext uri="{FF2B5EF4-FFF2-40B4-BE49-F238E27FC236}">
                  <a16:creationId xmlns:a16="http://schemas.microsoft.com/office/drawing/2014/main" id="{215CD1D2-DDD3-4235-9137-D647076F4C3B}"/>
                </a:ext>
              </a:extLst>
            </p:cNvPr>
            <p:cNvSpPr/>
            <p:nvPr/>
          </p:nvSpPr>
          <p:spPr>
            <a:xfrm>
              <a:off x="101827" y="200299"/>
              <a:ext cx="561706" cy="26125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50000"/>
                <a:gd name="f8" fmla="+- 0 0 -360"/>
                <a:gd name="f9" fmla="+- 0 0 -270"/>
                <a:gd name="f10" fmla="+- 0 0 -180"/>
                <a:gd name="f11" fmla="+- 0 0 -90"/>
                <a:gd name="f12" fmla="abs f3"/>
                <a:gd name="f13" fmla="abs f4"/>
                <a:gd name="f14" fmla="abs f5"/>
                <a:gd name="f15" fmla="*/ f8 f0 1"/>
                <a:gd name="f16" fmla="*/ f9 f0 1"/>
                <a:gd name="f17" fmla="*/ f10 f0 1"/>
                <a:gd name="f18" fmla="*/ f11 f0 1"/>
                <a:gd name="f19" fmla="?: f12 f3 1"/>
                <a:gd name="f20" fmla="?: f13 f4 1"/>
                <a:gd name="f21" fmla="?: f14 f5 1"/>
                <a:gd name="f22" fmla="*/ f15 1 f2"/>
                <a:gd name="f23" fmla="*/ f16 1 f2"/>
                <a:gd name="f24" fmla="*/ f17 1 f2"/>
                <a:gd name="f25" fmla="*/ f18 1 f2"/>
                <a:gd name="f26" fmla="*/ f19 1 21600"/>
                <a:gd name="f27" fmla="*/ f20 1 21600"/>
                <a:gd name="f28" fmla="*/ 21600 f19 1"/>
                <a:gd name="f29" fmla="*/ 21600 f20 1"/>
                <a:gd name="f30" fmla="+- f22 0 f1"/>
                <a:gd name="f31" fmla="+- f23 0 f1"/>
                <a:gd name="f32" fmla="+- f24 0 f1"/>
                <a:gd name="f33" fmla="+- f25 0 f1"/>
                <a:gd name="f34" fmla="min f27 f26"/>
                <a:gd name="f35" fmla="*/ f28 1 f21"/>
                <a:gd name="f36" fmla="*/ f29 1 f21"/>
                <a:gd name="f37" fmla="val f35"/>
                <a:gd name="f38" fmla="val f36"/>
                <a:gd name="f39" fmla="*/ f6 f34 1"/>
                <a:gd name="f40" fmla="+- f38 0 f6"/>
                <a:gd name="f41" fmla="+- f37 0 f6"/>
                <a:gd name="f42" fmla="*/ f38 f34 1"/>
                <a:gd name="f43" fmla="*/ f37 f34 1"/>
                <a:gd name="f44" fmla="*/ f40 1 2"/>
                <a:gd name="f45" fmla="*/ f41 1 2"/>
                <a:gd name="f46" fmla="*/ f41 f7 1"/>
                <a:gd name="f47" fmla="+- f6 f44 0"/>
                <a:gd name="f48" fmla="*/ f46 1 200000"/>
                <a:gd name="f49" fmla="*/ f46 1 100000"/>
                <a:gd name="f50" fmla="+- f48 f45 0"/>
                <a:gd name="f51" fmla="*/ f48 f34 1"/>
                <a:gd name="f52" fmla="*/ f47 f34 1"/>
                <a:gd name="f53" fmla="*/ f49 f34 1"/>
                <a:gd name="f54" fmla="*/ f50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53" y="f39"/>
                </a:cxn>
                <a:cxn ang="f31">
                  <a:pos x="f51" y="f52"/>
                </a:cxn>
                <a:cxn ang="f32">
                  <a:pos x="f39" y="f42"/>
                </a:cxn>
                <a:cxn ang="f32">
                  <a:pos x="f53" y="f42"/>
                </a:cxn>
                <a:cxn ang="f32">
                  <a:pos x="f43" y="f42"/>
                </a:cxn>
                <a:cxn ang="f33">
                  <a:pos x="f54" y="f52"/>
                </a:cxn>
              </a:cxnLst>
              <a:rect l="f51" t="f52" r="f54" b="f42"/>
              <a:pathLst>
                <a:path>
                  <a:moveTo>
                    <a:pt x="f39" y="f42"/>
                  </a:moveTo>
                  <a:lnTo>
                    <a:pt x="f53" y="f39"/>
                  </a:lnTo>
                  <a:lnTo>
                    <a:pt x="f43" y="f42"/>
                  </a:lnTo>
                  <a:close/>
                </a:path>
              </a:pathLst>
            </a:custGeom>
            <a:gradFill>
              <a:gsLst>
                <a:gs pos="0">
                  <a:srgbClr val="F5FAFB"/>
                </a:gs>
                <a:gs pos="100000">
                  <a:srgbClr val="A6D3DA"/>
                </a:gs>
              </a:gsLst>
              <a:lin ang="5400000"/>
            </a:gradFill>
            <a:ln w="12701" cap="flat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Quire Sans"/>
              </a:endParaRPr>
            </a:p>
          </p:txBody>
        </p:sp>
      </p:grpSp>
      <p:sp>
        <p:nvSpPr>
          <p:cNvPr id="10" name="Titolo 7"/>
          <p:cNvSpPr>
            <a:spLocks noGrp="1"/>
          </p:cNvSpPr>
          <p:nvPr>
            <p:ph type="title"/>
          </p:nvPr>
        </p:nvSpPr>
        <p:spPr>
          <a:xfrm>
            <a:off x="901700" y="225581"/>
            <a:ext cx="9188784" cy="685800"/>
          </a:xfrm>
        </p:spPr>
        <p:txBody>
          <a:bodyPr/>
          <a:lstStyle/>
          <a:p>
            <a:r>
              <a:rPr lang="it-IT" sz="6000" dirty="0">
                <a:solidFill>
                  <a:srgbClr val="00B0F0"/>
                </a:solidFill>
                <a:latin typeface="Tekton Pro" charset="0"/>
                <a:ea typeface="Tekton Pro" charset="0"/>
                <a:cs typeface="Tekton Pro" charset="0"/>
              </a:rPr>
              <a:t>VI PARLIAMO DI NOI</a:t>
            </a:r>
            <a:r>
              <a:rPr lang="mr-IN" sz="6000" dirty="0">
                <a:solidFill>
                  <a:srgbClr val="00B0F0"/>
                </a:solidFill>
                <a:latin typeface="Tekton Pro" charset="0"/>
                <a:ea typeface="Tekton Pro" charset="0"/>
                <a:cs typeface="Tekton Pro" charset="0"/>
              </a:rPr>
              <a:t>…</a:t>
            </a:r>
            <a:endParaRPr lang="it-IT" sz="6000" dirty="0">
              <a:solidFill>
                <a:srgbClr val="00B0F0"/>
              </a:solidFill>
              <a:latin typeface="Tekton Pro" charset="0"/>
              <a:ea typeface="Tekton Pro" charset="0"/>
              <a:cs typeface="Tekton Pro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2995514" y="739908"/>
            <a:ext cx="511066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it-IT" sz="1600" dirty="0">
                <a:latin typeface="Comic Sans MS" charset="0"/>
                <a:ea typeface="Comic Sans MS" charset="0"/>
                <a:cs typeface="Comic Sans MS" charset="0"/>
              </a:rPr>
              <a:t> </a:t>
            </a:r>
          </a:p>
          <a:p>
            <a:pPr lvl="0" algn="r"/>
            <a:r>
              <a:rPr lang="it-IT" sz="4800" b="1" dirty="0">
                <a:solidFill>
                  <a:srgbClr val="FFC000"/>
                </a:solidFill>
                <a:latin typeface="Chalkduster" charset="0"/>
                <a:ea typeface="Chalkduster" charset="0"/>
                <a:cs typeface="Chalkduster" charset="0"/>
              </a:rPr>
              <a:t>Ampi spazi luminosi</a:t>
            </a:r>
            <a:r>
              <a:rPr lang="it-IT" sz="3200" dirty="0">
                <a:solidFill>
                  <a:srgbClr val="FFC000"/>
                </a:solidFill>
                <a:latin typeface="Chalkduster" charset="0"/>
                <a:ea typeface="Chalkduster" charset="0"/>
                <a:cs typeface="Chalkduster" charset="0"/>
              </a:rPr>
              <a:t> 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8876" y="1685419"/>
            <a:ext cx="4489663" cy="33179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533" y="1432507"/>
            <a:ext cx="4370991" cy="31327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08" b="36669"/>
          <a:stretch/>
        </p:blipFill>
        <p:spPr>
          <a:xfrm>
            <a:off x="3855700" y="3344376"/>
            <a:ext cx="4418506" cy="34403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39141474"/>
      </p:ext>
    </p:extLst>
  </p:cSld>
  <p:clrMapOvr>
    <a:masterClrMapping/>
  </p:clrMapOvr>
  <p:transition spd="slow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FFC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7">
            <a:extLst>
              <a:ext uri="{FF2B5EF4-FFF2-40B4-BE49-F238E27FC236}">
                <a16:creationId xmlns:a16="http://schemas.microsoft.com/office/drawing/2014/main" id="{B687B055-8942-48D2-82D5-5DFA947E764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r="10953"/>
          <a:stretch>
            <a:fillRect/>
          </a:stretch>
        </p:blipFill>
        <p:spPr>
          <a:xfrm rot="1989252">
            <a:off x="10593981" y="13061"/>
            <a:ext cx="1646880" cy="1453694"/>
          </a:xfrm>
          <a:prstGeom prst="rect">
            <a:avLst/>
          </a:prstGeom>
          <a:noFill/>
          <a:ln cap="flat">
            <a:noFill/>
          </a:ln>
        </p:spPr>
      </p:pic>
      <p:grpSp>
        <p:nvGrpSpPr>
          <p:cNvPr id="3" name="Gruppo 6">
            <a:extLst>
              <a:ext uri="{FF2B5EF4-FFF2-40B4-BE49-F238E27FC236}">
                <a16:creationId xmlns:a16="http://schemas.microsoft.com/office/drawing/2014/main" id="{B7EA01A1-4EC0-41D1-BEBC-E39B4276B9E7}"/>
              </a:ext>
            </a:extLst>
          </p:cNvPr>
          <p:cNvGrpSpPr/>
          <p:nvPr/>
        </p:nvGrpSpPr>
        <p:grpSpPr>
          <a:xfrm>
            <a:off x="101827" y="200299"/>
            <a:ext cx="561706" cy="587830"/>
            <a:chOff x="101827" y="200299"/>
            <a:chExt cx="561706" cy="587830"/>
          </a:xfrm>
        </p:grpSpPr>
        <p:sp>
          <p:nvSpPr>
            <p:cNvPr id="4" name="Rettangolo 11">
              <a:extLst>
                <a:ext uri="{FF2B5EF4-FFF2-40B4-BE49-F238E27FC236}">
                  <a16:creationId xmlns:a16="http://schemas.microsoft.com/office/drawing/2014/main" id="{60798C17-D3DC-4928-A6A2-CCDE6BBBA9E0}"/>
                </a:ext>
              </a:extLst>
            </p:cNvPr>
            <p:cNvSpPr/>
            <p:nvPr/>
          </p:nvSpPr>
          <p:spPr>
            <a:xfrm>
              <a:off x="141018" y="409303"/>
              <a:ext cx="470266" cy="378826"/>
            </a:xfrm>
            <a:prstGeom prst="rect">
              <a:avLst/>
            </a:prstGeom>
            <a:gradFill>
              <a:gsLst>
                <a:gs pos="0">
                  <a:srgbClr val="F5FAFB"/>
                </a:gs>
                <a:gs pos="100000">
                  <a:srgbClr val="A6D3DA"/>
                </a:gs>
              </a:gsLst>
              <a:lin ang="5400000"/>
            </a:gradFill>
            <a:ln w="12701" cap="flat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it-IT" b="1" spc="50" dirty="0">
                  <a:solidFill>
                    <a:srgbClr val="0070C0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Quire Sans"/>
                </a:rPr>
                <a:t>I</a:t>
              </a:r>
              <a:endParaRPr lang="it-IT" sz="1800" b="1" i="0" u="none" strike="noStrike" kern="1200" cap="none" spc="50" baseline="0" dirty="0">
                <a:solidFill>
                  <a:srgbClr val="0070C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FillTx/>
                <a:latin typeface="Quire Sans"/>
              </a:endParaRPr>
            </a:p>
          </p:txBody>
        </p:sp>
        <p:sp>
          <p:nvSpPr>
            <p:cNvPr id="5" name="Triangolo isoscele 12">
              <a:extLst>
                <a:ext uri="{FF2B5EF4-FFF2-40B4-BE49-F238E27FC236}">
                  <a16:creationId xmlns:a16="http://schemas.microsoft.com/office/drawing/2014/main" id="{215CD1D2-DDD3-4235-9137-D647076F4C3B}"/>
                </a:ext>
              </a:extLst>
            </p:cNvPr>
            <p:cNvSpPr/>
            <p:nvPr/>
          </p:nvSpPr>
          <p:spPr>
            <a:xfrm>
              <a:off x="101827" y="200299"/>
              <a:ext cx="561706" cy="26125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50000"/>
                <a:gd name="f8" fmla="+- 0 0 -360"/>
                <a:gd name="f9" fmla="+- 0 0 -270"/>
                <a:gd name="f10" fmla="+- 0 0 -180"/>
                <a:gd name="f11" fmla="+- 0 0 -90"/>
                <a:gd name="f12" fmla="abs f3"/>
                <a:gd name="f13" fmla="abs f4"/>
                <a:gd name="f14" fmla="abs f5"/>
                <a:gd name="f15" fmla="*/ f8 f0 1"/>
                <a:gd name="f16" fmla="*/ f9 f0 1"/>
                <a:gd name="f17" fmla="*/ f10 f0 1"/>
                <a:gd name="f18" fmla="*/ f11 f0 1"/>
                <a:gd name="f19" fmla="?: f12 f3 1"/>
                <a:gd name="f20" fmla="?: f13 f4 1"/>
                <a:gd name="f21" fmla="?: f14 f5 1"/>
                <a:gd name="f22" fmla="*/ f15 1 f2"/>
                <a:gd name="f23" fmla="*/ f16 1 f2"/>
                <a:gd name="f24" fmla="*/ f17 1 f2"/>
                <a:gd name="f25" fmla="*/ f18 1 f2"/>
                <a:gd name="f26" fmla="*/ f19 1 21600"/>
                <a:gd name="f27" fmla="*/ f20 1 21600"/>
                <a:gd name="f28" fmla="*/ 21600 f19 1"/>
                <a:gd name="f29" fmla="*/ 21600 f20 1"/>
                <a:gd name="f30" fmla="+- f22 0 f1"/>
                <a:gd name="f31" fmla="+- f23 0 f1"/>
                <a:gd name="f32" fmla="+- f24 0 f1"/>
                <a:gd name="f33" fmla="+- f25 0 f1"/>
                <a:gd name="f34" fmla="min f27 f26"/>
                <a:gd name="f35" fmla="*/ f28 1 f21"/>
                <a:gd name="f36" fmla="*/ f29 1 f21"/>
                <a:gd name="f37" fmla="val f35"/>
                <a:gd name="f38" fmla="val f36"/>
                <a:gd name="f39" fmla="*/ f6 f34 1"/>
                <a:gd name="f40" fmla="+- f38 0 f6"/>
                <a:gd name="f41" fmla="+- f37 0 f6"/>
                <a:gd name="f42" fmla="*/ f38 f34 1"/>
                <a:gd name="f43" fmla="*/ f37 f34 1"/>
                <a:gd name="f44" fmla="*/ f40 1 2"/>
                <a:gd name="f45" fmla="*/ f41 1 2"/>
                <a:gd name="f46" fmla="*/ f41 f7 1"/>
                <a:gd name="f47" fmla="+- f6 f44 0"/>
                <a:gd name="f48" fmla="*/ f46 1 200000"/>
                <a:gd name="f49" fmla="*/ f46 1 100000"/>
                <a:gd name="f50" fmla="+- f48 f45 0"/>
                <a:gd name="f51" fmla="*/ f48 f34 1"/>
                <a:gd name="f52" fmla="*/ f47 f34 1"/>
                <a:gd name="f53" fmla="*/ f49 f34 1"/>
                <a:gd name="f54" fmla="*/ f50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53" y="f39"/>
                </a:cxn>
                <a:cxn ang="f31">
                  <a:pos x="f51" y="f52"/>
                </a:cxn>
                <a:cxn ang="f32">
                  <a:pos x="f39" y="f42"/>
                </a:cxn>
                <a:cxn ang="f32">
                  <a:pos x="f53" y="f42"/>
                </a:cxn>
                <a:cxn ang="f32">
                  <a:pos x="f43" y="f42"/>
                </a:cxn>
                <a:cxn ang="f33">
                  <a:pos x="f54" y="f52"/>
                </a:cxn>
              </a:cxnLst>
              <a:rect l="f51" t="f52" r="f54" b="f42"/>
              <a:pathLst>
                <a:path>
                  <a:moveTo>
                    <a:pt x="f39" y="f42"/>
                  </a:moveTo>
                  <a:lnTo>
                    <a:pt x="f53" y="f39"/>
                  </a:lnTo>
                  <a:lnTo>
                    <a:pt x="f43" y="f42"/>
                  </a:lnTo>
                  <a:close/>
                </a:path>
              </a:pathLst>
            </a:custGeom>
            <a:gradFill>
              <a:gsLst>
                <a:gs pos="0">
                  <a:srgbClr val="F5FAFB"/>
                </a:gs>
                <a:gs pos="100000">
                  <a:srgbClr val="A6D3DA"/>
                </a:gs>
              </a:gsLst>
              <a:lin ang="5400000"/>
            </a:gradFill>
            <a:ln w="12701" cap="flat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Quire Sans"/>
              </a:endParaRPr>
            </a:p>
          </p:txBody>
        </p:sp>
      </p:grpSp>
      <p:sp>
        <p:nvSpPr>
          <p:cNvPr id="8" name="CasellaDiTesto 7"/>
          <p:cNvSpPr txBox="1"/>
          <p:nvPr/>
        </p:nvSpPr>
        <p:spPr>
          <a:xfrm>
            <a:off x="-213160" y="788129"/>
            <a:ext cx="638264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it-IT" sz="1600" dirty="0">
                <a:latin typeface="Comic Sans MS" charset="0"/>
                <a:ea typeface="Comic Sans MS" charset="0"/>
                <a:cs typeface="Comic Sans MS" charset="0"/>
              </a:rPr>
              <a:t> </a:t>
            </a:r>
          </a:p>
          <a:p>
            <a:pPr lvl="0" algn="r"/>
            <a:r>
              <a:rPr lang="it-IT" sz="4800" b="1" dirty="0">
                <a:solidFill>
                  <a:srgbClr val="FFC000"/>
                </a:solidFill>
                <a:latin typeface="Chalkduster" charset="0"/>
                <a:ea typeface="Chalkduster" charset="0"/>
                <a:cs typeface="Chalkduster" charset="0"/>
              </a:rPr>
              <a:t>Giochi ed attività</a:t>
            </a:r>
            <a:r>
              <a:rPr lang="it-IT" sz="4800" dirty="0">
                <a:solidFill>
                  <a:srgbClr val="FFC000"/>
                </a:solidFill>
                <a:latin typeface="Chalkduster" charset="0"/>
                <a:ea typeface="Chalkduster" charset="0"/>
                <a:cs typeface="Chalkduster" charset="0"/>
              </a:rPr>
              <a:t> </a:t>
            </a: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1658" y="2562012"/>
            <a:ext cx="3934314" cy="29524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533" y="2523267"/>
            <a:ext cx="3985944" cy="29911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Immagine 1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670"/>
          <a:stretch/>
        </p:blipFill>
        <p:spPr>
          <a:xfrm>
            <a:off x="4843428" y="2507309"/>
            <a:ext cx="2774279" cy="30071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75210618"/>
      </p:ext>
    </p:extLst>
  </p:cSld>
  <p:clrMapOvr>
    <a:masterClrMapping/>
  </p:clrMapOvr>
  <p:transition spd="slow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FFC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7">
            <a:extLst>
              <a:ext uri="{FF2B5EF4-FFF2-40B4-BE49-F238E27FC236}">
                <a16:creationId xmlns:a16="http://schemas.microsoft.com/office/drawing/2014/main" id="{B687B055-8942-48D2-82D5-5DFA947E764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r="10953"/>
          <a:stretch>
            <a:fillRect/>
          </a:stretch>
        </p:blipFill>
        <p:spPr>
          <a:xfrm rot="1989252">
            <a:off x="10593981" y="13061"/>
            <a:ext cx="1646880" cy="1453694"/>
          </a:xfrm>
          <a:prstGeom prst="rect">
            <a:avLst/>
          </a:prstGeom>
          <a:noFill/>
          <a:ln cap="flat">
            <a:noFill/>
          </a:ln>
        </p:spPr>
      </p:pic>
      <p:grpSp>
        <p:nvGrpSpPr>
          <p:cNvPr id="3" name="Gruppo 6">
            <a:extLst>
              <a:ext uri="{FF2B5EF4-FFF2-40B4-BE49-F238E27FC236}">
                <a16:creationId xmlns:a16="http://schemas.microsoft.com/office/drawing/2014/main" id="{B7EA01A1-4EC0-41D1-BEBC-E39B4276B9E7}"/>
              </a:ext>
            </a:extLst>
          </p:cNvPr>
          <p:cNvGrpSpPr/>
          <p:nvPr/>
        </p:nvGrpSpPr>
        <p:grpSpPr>
          <a:xfrm>
            <a:off x="101827" y="200299"/>
            <a:ext cx="561706" cy="587830"/>
            <a:chOff x="101827" y="200299"/>
            <a:chExt cx="561706" cy="587830"/>
          </a:xfrm>
        </p:grpSpPr>
        <p:sp>
          <p:nvSpPr>
            <p:cNvPr id="4" name="Rettangolo 11">
              <a:extLst>
                <a:ext uri="{FF2B5EF4-FFF2-40B4-BE49-F238E27FC236}">
                  <a16:creationId xmlns:a16="http://schemas.microsoft.com/office/drawing/2014/main" id="{60798C17-D3DC-4928-A6A2-CCDE6BBBA9E0}"/>
                </a:ext>
              </a:extLst>
            </p:cNvPr>
            <p:cNvSpPr/>
            <p:nvPr/>
          </p:nvSpPr>
          <p:spPr>
            <a:xfrm>
              <a:off x="141018" y="409303"/>
              <a:ext cx="470266" cy="378826"/>
            </a:xfrm>
            <a:prstGeom prst="rect">
              <a:avLst/>
            </a:prstGeom>
            <a:gradFill>
              <a:gsLst>
                <a:gs pos="0">
                  <a:srgbClr val="F5FAFB"/>
                </a:gs>
                <a:gs pos="100000">
                  <a:srgbClr val="A6D3DA"/>
                </a:gs>
              </a:gsLst>
              <a:lin ang="5400000"/>
            </a:gradFill>
            <a:ln w="12701" cap="flat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it-IT" b="1" spc="50" dirty="0">
                  <a:solidFill>
                    <a:srgbClr val="0070C0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Quire Sans"/>
                </a:rPr>
                <a:t>I</a:t>
              </a:r>
              <a:endParaRPr lang="it-IT" sz="1800" b="1" i="0" u="none" strike="noStrike" kern="1200" cap="none" spc="50" baseline="0" dirty="0">
                <a:solidFill>
                  <a:srgbClr val="0070C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FillTx/>
                <a:latin typeface="Quire Sans"/>
              </a:endParaRPr>
            </a:p>
          </p:txBody>
        </p:sp>
        <p:sp>
          <p:nvSpPr>
            <p:cNvPr id="5" name="Triangolo isoscele 12">
              <a:extLst>
                <a:ext uri="{FF2B5EF4-FFF2-40B4-BE49-F238E27FC236}">
                  <a16:creationId xmlns:a16="http://schemas.microsoft.com/office/drawing/2014/main" id="{215CD1D2-DDD3-4235-9137-D647076F4C3B}"/>
                </a:ext>
              </a:extLst>
            </p:cNvPr>
            <p:cNvSpPr/>
            <p:nvPr/>
          </p:nvSpPr>
          <p:spPr>
            <a:xfrm>
              <a:off x="101827" y="200299"/>
              <a:ext cx="561706" cy="26125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50000"/>
                <a:gd name="f8" fmla="+- 0 0 -360"/>
                <a:gd name="f9" fmla="+- 0 0 -270"/>
                <a:gd name="f10" fmla="+- 0 0 -180"/>
                <a:gd name="f11" fmla="+- 0 0 -90"/>
                <a:gd name="f12" fmla="abs f3"/>
                <a:gd name="f13" fmla="abs f4"/>
                <a:gd name="f14" fmla="abs f5"/>
                <a:gd name="f15" fmla="*/ f8 f0 1"/>
                <a:gd name="f16" fmla="*/ f9 f0 1"/>
                <a:gd name="f17" fmla="*/ f10 f0 1"/>
                <a:gd name="f18" fmla="*/ f11 f0 1"/>
                <a:gd name="f19" fmla="?: f12 f3 1"/>
                <a:gd name="f20" fmla="?: f13 f4 1"/>
                <a:gd name="f21" fmla="?: f14 f5 1"/>
                <a:gd name="f22" fmla="*/ f15 1 f2"/>
                <a:gd name="f23" fmla="*/ f16 1 f2"/>
                <a:gd name="f24" fmla="*/ f17 1 f2"/>
                <a:gd name="f25" fmla="*/ f18 1 f2"/>
                <a:gd name="f26" fmla="*/ f19 1 21600"/>
                <a:gd name="f27" fmla="*/ f20 1 21600"/>
                <a:gd name="f28" fmla="*/ 21600 f19 1"/>
                <a:gd name="f29" fmla="*/ 21600 f20 1"/>
                <a:gd name="f30" fmla="+- f22 0 f1"/>
                <a:gd name="f31" fmla="+- f23 0 f1"/>
                <a:gd name="f32" fmla="+- f24 0 f1"/>
                <a:gd name="f33" fmla="+- f25 0 f1"/>
                <a:gd name="f34" fmla="min f27 f26"/>
                <a:gd name="f35" fmla="*/ f28 1 f21"/>
                <a:gd name="f36" fmla="*/ f29 1 f21"/>
                <a:gd name="f37" fmla="val f35"/>
                <a:gd name="f38" fmla="val f36"/>
                <a:gd name="f39" fmla="*/ f6 f34 1"/>
                <a:gd name="f40" fmla="+- f38 0 f6"/>
                <a:gd name="f41" fmla="+- f37 0 f6"/>
                <a:gd name="f42" fmla="*/ f38 f34 1"/>
                <a:gd name="f43" fmla="*/ f37 f34 1"/>
                <a:gd name="f44" fmla="*/ f40 1 2"/>
                <a:gd name="f45" fmla="*/ f41 1 2"/>
                <a:gd name="f46" fmla="*/ f41 f7 1"/>
                <a:gd name="f47" fmla="+- f6 f44 0"/>
                <a:gd name="f48" fmla="*/ f46 1 200000"/>
                <a:gd name="f49" fmla="*/ f46 1 100000"/>
                <a:gd name="f50" fmla="+- f48 f45 0"/>
                <a:gd name="f51" fmla="*/ f48 f34 1"/>
                <a:gd name="f52" fmla="*/ f47 f34 1"/>
                <a:gd name="f53" fmla="*/ f49 f34 1"/>
                <a:gd name="f54" fmla="*/ f50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53" y="f39"/>
                </a:cxn>
                <a:cxn ang="f31">
                  <a:pos x="f51" y="f52"/>
                </a:cxn>
                <a:cxn ang="f32">
                  <a:pos x="f39" y="f42"/>
                </a:cxn>
                <a:cxn ang="f32">
                  <a:pos x="f53" y="f42"/>
                </a:cxn>
                <a:cxn ang="f32">
                  <a:pos x="f43" y="f42"/>
                </a:cxn>
                <a:cxn ang="f33">
                  <a:pos x="f54" y="f52"/>
                </a:cxn>
              </a:cxnLst>
              <a:rect l="f51" t="f52" r="f54" b="f42"/>
              <a:pathLst>
                <a:path>
                  <a:moveTo>
                    <a:pt x="f39" y="f42"/>
                  </a:moveTo>
                  <a:lnTo>
                    <a:pt x="f53" y="f39"/>
                  </a:lnTo>
                  <a:lnTo>
                    <a:pt x="f43" y="f42"/>
                  </a:lnTo>
                  <a:close/>
                </a:path>
              </a:pathLst>
            </a:custGeom>
            <a:gradFill>
              <a:gsLst>
                <a:gs pos="0">
                  <a:srgbClr val="F5FAFB"/>
                </a:gs>
                <a:gs pos="100000">
                  <a:srgbClr val="A6D3DA"/>
                </a:gs>
              </a:gsLst>
              <a:lin ang="5400000"/>
            </a:gradFill>
            <a:ln w="12701" cap="flat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Quire Sans"/>
              </a:endParaRPr>
            </a:p>
          </p:txBody>
        </p:sp>
      </p:grpSp>
      <p:sp>
        <p:nvSpPr>
          <p:cNvPr id="8" name="CasellaDiTesto 7"/>
          <p:cNvSpPr txBox="1"/>
          <p:nvPr/>
        </p:nvSpPr>
        <p:spPr>
          <a:xfrm>
            <a:off x="-213160" y="788129"/>
            <a:ext cx="638264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it-IT" sz="1600" dirty="0">
                <a:latin typeface="Comic Sans MS" charset="0"/>
                <a:ea typeface="Comic Sans MS" charset="0"/>
                <a:cs typeface="Comic Sans MS" charset="0"/>
              </a:rPr>
              <a:t> </a:t>
            </a:r>
          </a:p>
          <a:p>
            <a:pPr lvl="0" algn="r"/>
            <a:r>
              <a:rPr lang="it-IT" sz="4800" b="1" dirty="0">
                <a:solidFill>
                  <a:srgbClr val="FFC000"/>
                </a:solidFill>
                <a:latin typeface="Chalkduster" charset="0"/>
                <a:ea typeface="Chalkduster" charset="0"/>
                <a:cs typeface="Chalkduster" charset="0"/>
              </a:rPr>
              <a:t>Giochi ed attività</a:t>
            </a:r>
            <a:r>
              <a:rPr lang="it-IT" sz="4800" dirty="0">
                <a:solidFill>
                  <a:srgbClr val="FFC000"/>
                </a:solidFill>
                <a:latin typeface="Chalkduster" charset="0"/>
                <a:ea typeface="Chalkduster" charset="0"/>
                <a:cs typeface="Chalkduster" charset="0"/>
              </a:rPr>
              <a:t> 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244" y="2698084"/>
            <a:ext cx="2479450" cy="34990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2" r="9422"/>
          <a:stretch/>
        </p:blipFill>
        <p:spPr>
          <a:xfrm>
            <a:off x="772019" y="2718043"/>
            <a:ext cx="3894904" cy="34391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98"/>
          <a:stretch/>
        </p:blipFill>
        <p:spPr>
          <a:xfrm>
            <a:off x="7877450" y="2698084"/>
            <a:ext cx="3652671" cy="34591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97584811"/>
      </p:ext>
    </p:extLst>
  </p:cSld>
  <p:clrMapOvr>
    <a:masterClrMapping/>
  </p:clrMapOvr>
  <p:transition spd="slow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rgbClr val="FFC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o 6">
            <a:extLst>
              <a:ext uri="{FF2B5EF4-FFF2-40B4-BE49-F238E27FC236}">
                <a16:creationId xmlns:a16="http://schemas.microsoft.com/office/drawing/2014/main" id="{B7EA01A1-4EC0-41D1-BEBC-E39B4276B9E7}"/>
              </a:ext>
            </a:extLst>
          </p:cNvPr>
          <p:cNvGrpSpPr/>
          <p:nvPr/>
        </p:nvGrpSpPr>
        <p:grpSpPr>
          <a:xfrm>
            <a:off x="101827" y="200299"/>
            <a:ext cx="561706" cy="587830"/>
            <a:chOff x="101827" y="200299"/>
            <a:chExt cx="561706" cy="587830"/>
          </a:xfrm>
        </p:grpSpPr>
        <p:sp>
          <p:nvSpPr>
            <p:cNvPr id="4" name="Rettangolo 11">
              <a:extLst>
                <a:ext uri="{FF2B5EF4-FFF2-40B4-BE49-F238E27FC236}">
                  <a16:creationId xmlns:a16="http://schemas.microsoft.com/office/drawing/2014/main" id="{60798C17-D3DC-4928-A6A2-CCDE6BBBA9E0}"/>
                </a:ext>
              </a:extLst>
            </p:cNvPr>
            <p:cNvSpPr/>
            <p:nvPr/>
          </p:nvSpPr>
          <p:spPr>
            <a:xfrm>
              <a:off x="141018" y="409303"/>
              <a:ext cx="470266" cy="378826"/>
            </a:xfrm>
            <a:prstGeom prst="rect">
              <a:avLst/>
            </a:prstGeom>
            <a:gradFill>
              <a:gsLst>
                <a:gs pos="0">
                  <a:srgbClr val="F5FAFB"/>
                </a:gs>
                <a:gs pos="100000">
                  <a:srgbClr val="A6D3DA"/>
                </a:gs>
              </a:gsLst>
              <a:lin ang="5400000"/>
            </a:gradFill>
            <a:ln w="12701" cap="flat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it-IT" b="1" spc="50" dirty="0">
                  <a:solidFill>
                    <a:srgbClr val="0070C0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Quire Sans"/>
                </a:rPr>
                <a:t>I</a:t>
              </a:r>
              <a:endParaRPr lang="it-IT" sz="1800" b="1" i="0" u="none" strike="noStrike" kern="1200" cap="none" spc="50" baseline="0" dirty="0">
                <a:solidFill>
                  <a:srgbClr val="0070C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FillTx/>
                <a:latin typeface="Quire Sans"/>
              </a:endParaRPr>
            </a:p>
          </p:txBody>
        </p:sp>
        <p:sp>
          <p:nvSpPr>
            <p:cNvPr id="5" name="Triangolo isoscele 12">
              <a:extLst>
                <a:ext uri="{FF2B5EF4-FFF2-40B4-BE49-F238E27FC236}">
                  <a16:creationId xmlns:a16="http://schemas.microsoft.com/office/drawing/2014/main" id="{215CD1D2-DDD3-4235-9137-D647076F4C3B}"/>
                </a:ext>
              </a:extLst>
            </p:cNvPr>
            <p:cNvSpPr/>
            <p:nvPr/>
          </p:nvSpPr>
          <p:spPr>
            <a:xfrm>
              <a:off x="101827" y="200299"/>
              <a:ext cx="561706" cy="26125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50000"/>
                <a:gd name="f8" fmla="+- 0 0 -360"/>
                <a:gd name="f9" fmla="+- 0 0 -270"/>
                <a:gd name="f10" fmla="+- 0 0 -180"/>
                <a:gd name="f11" fmla="+- 0 0 -90"/>
                <a:gd name="f12" fmla="abs f3"/>
                <a:gd name="f13" fmla="abs f4"/>
                <a:gd name="f14" fmla="abs f5"/>
                <a:gd name="f15" fmla="*/ f8 f0 1"/>
                <a:gd name="f16" fmla="*/ f9 f0 1"/>
                <a:gd name="f17" fmla="*/ f10 f0 1"/>
                <a:gd name="f18" fmla="*/ f11 f0 1"/>
                <a:gd name="f19" fmla="?: f12 f3 1"/>
                <a:gd name="f20" fmla="?: f13 f4 1"/>
                <a:gd name="f21" fmla="?: f14 f5 1"/>
                <a:gd name="f22" fmla="*/ f15 1 f2"/>
                <a:gd name="f23" fmla="*/ f16 1 f2"/>
                <a:gd name="f24" fmla="*/ f17 1 f2"/>
                <a:gd name="f25" fmla="*/ f18 1 f2"/>
                <a:gd name="f26" fmla="*/ f19 1 21600"/>
                <a:gd name="f27" fmla="*/ f20 1 21600"/>
                <a:gd name="f28" fmla="*/ 21600 f19 1"/>
                <a:gd name="f29" fmla="*/ 21600 f20 1"/>
                <a:gd name="f30" fmla="+- f22 0 f1"/>
                <a:gd name="f31" fmla="+- f23 0 f1"/>
                <a:gd name="f32" fmla="+- f24 0 f1"/>
                <a:gd name="f33" fmla="+- f25 0 f1"/>
                <a:gd name="f34" fmla="min f27 f26"/>
                <a:gd name="f35" fmla="*/ f28 1 f21"/>
                <a:gd name="f36" fmla="*/ f29 1 f21"/>
                <a:gd name="f37" fmla="val f35"/>
                <a:gd name="f38" fmla="val f36"/>
                <a:gd name="f39" fmla="*/ f6 f34 1"/>
                <a:gd name="f40" fmla="+- f38 0 f6"/>
                <a:gd name="f41" fmla="+- f37 0 f6"/>
                <a:gd name="f42" fmla="*/ f38 f34 1"/>
                <a:gd name="f43" fmla="*/ f37 f34 1"/>
                <a:gd name="f44" fmla="*/ f40 1 2"/>
                <a:gd name="f45" fmla="*/ f41 1 2"/>
                <a:gd name="f46" fmla="*/ f41 f7 1"/>
                <a:gd name="f47" fmla="+- f6 f44 0"/>
                <a:gd name="f48" fmla="*/ f46 1 200000"/>
                <a:gd name="f49" fmla="*/ f46 1 100000"/>
                <a:gd name="f50" fmla="+- f48 f45 0"/>
                <a:gd name="f51" fmla="*/ f48 f34 1"/>
                <a:gd name="f52" fmla="*/ f47 f34 1"/>
                <a:gd name="f53" fmla="*/ f49 f34 1"/>
                <a:gd name="f54" fmla="*/ f50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53" y="f39"/>
                </a:cxn>
                <a:cxn ang="f31">
                  <a:pos x="f51" y="f52"/>
                </a:cxn>
                <a:cxn ang="f32">
                  <a:pos x="f39" y="f42"/>
                </a:cxn>
                <a:cxn ang="f32">
                  <a:pos x="f53" y="f42"/>
                </a:cxn>
                <a:cxn ang="f32">
                  <a:pos x="f43" y="f42"/>
                </a:cxn>
                <a:cxn ang="f33">
                  <a:pos x="f54" y="f52"/>
                </a:cxn>
              </a:cxnLst>
              <a:rect l="f51" t="f52" r="f54" b="f42"/>
              <a:pathLst>
                <a:path>
                  <a:moveTo>
                    <a:pt x="f39" y="f42"/>
                  </a:moveTo>
                  <a:lnTo>
                    <a:pt x="f53" y="f39"/>
                  </a:lnTo>
                  <a:lnTo>
                    <a:pt x="f43" y="f42"/>
                  </a:lnTo>
                  <a:close/>
                </a:path>
              </a:pathLst>
            </a:custGeom>
            <a:gradFill>
              <a:gsLst>
                <a:gs pos="0">
                  <a:srgbClr val="F5FAFB"/>
                </a:gs>
                <a:gs pos="100000">
                  <a:srgbClr val="A6D3DA"/>
                </a:gs>
              </a:gsLst>
              <a:lin ang="5400000"/>
            </a:gradFill>
            <a:ln w="12701" cap="flat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Quire Sans"/>
              </a:endParaRPr>
            </a:p>
          </p:txBody>
        </p:sp>
      </p:grpSp>
      <p:pic>
        <p:nvPicPr>
          <p:cNvPr id="11" name="Immagine 8">
            <a:extLst>
              <a:ext uri="{FF2B5EF4-FFF2-40B4-BE49-F238E27FC236}">
                <a16:creationId xmlns:a16="http://schemas.microsoft.com/office/drawing/2014/main" id="{2EC3B813-BCB6-4EA7-8AD1-DC43879A7C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51314" y="1579648"/>
            <a:ext cx="3953678" cy="38459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ttangolo 1"/>
          <p:cNvSpPr/>
          <p:nvPr/>
        </p:nvSpPr>
        <p:spPr>
          <a:xfrm>
            <a:off x="1898836" y="4965353"/>
            <a:ext cx="8860594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8800" b="1" cap="none" spc="0" dirty="0">
                <a:ln w="10160">
                  <a:solidFill>
                    <a:srgbClr val="008BF2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ekton Pro" charset="0"/>
                <a:ea typeface="Tekton Pro" charset="0"/>
                <a:cs typeface="Tekton Pro" charset="0"/>
              </a:rPr>
              <a:t>Vi aspettiamo</a:t>
            </a:r>
            <a:r>
              <a:rPr lang="mr-IN" sz="8800" b="1" cap="none" spc="0" dirty="0">
                <a:ln w="10160">
                  <a:solidFill>
                    <a:srgbClr val="008BF2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ekton Pro" charset="0"/>
                <a:ea typeface="Tekton Pro" charset="0"/>
                <a:cs typeface="Tekton Pro" charset="0"/>
              </a:rPr>
              <a:t>…</a:t>
            </a:r>
            <a:endParaRPr lang="it-IT" sz="8800" b="1" cap="none" spc="0" dirty="0">
              <a:ln w="10160">
                <a:solidFill>
                  <a:srgbClr val="008BF2"/>
                </a:solidFill>
                <a:prstDash val="solid"/>
              </a:ln>
              <a:solidFill>
                <a:schemeClr val="bg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4" name="Ovale 13"/>
          <p:cNvSpPr/>
          <p:nvPr/>
        </p:nvSpPr>
        <p:spPr>
          <a:xfrm>
            <a:off x="1898836" y="330925"/>
            <a:ext cx="5081762" cy="4098600"/>
          </a:xfrm>
          <a:prstGeom prst="ellipse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1992998" y="1732343"/>
            <a:ext cx="4894004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2800" b="1" dirty="0">
                <a:ln w="10160">
                  <a:solidFill>
                    <a:srgbClr val="008BF2"/>
                  </a:solidFill>
                  <a:prstDash val="solid"/>
                </a:ln>
                <a:solidFill>
                  <a:srgbClr val="00D5EE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ekton Pro" charset="0"/>
                <a:ea typeface="Tekton Pro" charset="0"/>
                <a:cs typeface="Tekton Pro" charset="0"/>
              </a:rPr>
              <a:t>Con i bambini capirsi è semplice.</a:t>
            </a:r>
          </a:p>
          <a:p>
            <a:pPr algn="ctr"/>
            <a:r>
              <a:rPr lang="it-IT" sz="2800" b="1" dirty="0">
                <a:ln w="10160">
                  <a:solidFill>
                    <a:srgbClr val="008BF2"/>
                  </a:solidFill>
                  <a:prstDash val="solid"/>
                </a:ln>
                <a:solidFill>
                  <a:srgbClr val="00D5EE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ekton Pro" charset="0"/>
                <a:ea typeface="Tekton Pro" charset="0"/>
                <a:cs typeface="Tekton Pro" charset="0"/>
              </a:rPr>
              <a:t>Quando ti prendono per mano,</a:t>
            </a:r>
          </a:p>
          <a:p>
            <a:pPr algn="ctr"/>
            <a:r>
              <a:rPr lang="it-IT" sz="2800" b="1" dirty="0">
                <a:ln w="10160">
                  <a:solidFill>
                    <a:srgbClr val="008BF2"/>
                  </a:solidFill>
                  <a:prstDash val="solid"/>
                </a:ln>
                <a:solidFill>
                  <a:srgbClr val="00D5EE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ekton Pro" charset="0"/>
                <a:ea typeface="Tekton Pro" charset="0"/>
                <a:cs typeface="Tekton Pro" charset="0"/>
              </a:rPr>
              <a:t>hanno già scelto</a:t>
            </a:r>
          </a:p>
          <a:p>
            <a:pPr algn="ctr"/>
            <a:r>
              <a:rPr lang="it-IT" sz="2800" b="1" dirty="0">
                <a:ln w="10160">
                  <a:solidFill>
                    <a:srgbClr val="008BF2"/>
                  </a:solidFill>
                  <a:prstDash val="solid"/>
                </a:ln>
                <a:solidFill>
                  <a:srgbClr val="00D5EE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ekton Pro" charset="0"/>
                <a:ea typeface="Tekton Pro" charset="0"/>
                <a:cs typeface="Tekton Pro" charset="0"/>
              </a:rPr>
              <a:t>di fidarsi di te.</a:t>
            </a:r>
          </a:p>
        </p:txBody>
      </p:sp>
      <p:sp>
        <p:nvSpPr>
          <p:cNvPr id="15" name="Ovale 14"/>
          <p:cNvSpPr/>
          <p:nvPr/>
        </p:nvSpPr>
        <p:spPr>
          <a:xfrm>
            <a:off x="975788" y="2650897"/>
            <a:ext cx="2176384" cy="2007230"/>
          </a:xfrm>
          <a:prstGeom prst="ellipse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6" name="Ovale 15"/>
          <p:cNvSpPr/>
          <p:nvPr/>
        </p:nvSpPr>
        <p:spPr>
          <a:xfrm>
            <a:off x="763941" y="4131991"/>
            <a:ext cx="1142918" cy="1052272"/>
          </a:xfrm>
          <a:prstGeom prst="ellipse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867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39A4F">
                <a:alpha val="50000"/>
              </a:srgbClr>
            </a:gs>
            <a:gs pos="100000">
              <a:srgbClr val="6E944C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59C2D7B-0DE6-44C5-9AB7-1045AE735CF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89158" y="750341"/>
            <a:ext cx="7799292" cy="685800"/>
          </a:xfrm>
        </p:spPr>
        <p:txBody>
          <a:bodyPr/>
          <a:lstStyle/>
          <a:p>
            <a:pPr lvl="0">
              <a:lnSpc>
                <a:spcPct val="200000"/>
              </a:lnSpc>
            </a:pPr>
            <a:r>
              <a:rPr lang="it-IT" b="1" dirty="0">
                <a:solidFill>
                  <a:srgbClr val="002060"/>
                </a:solidFill>
              </a:rPr>
              <a:t>Modalità di presentazione</a:t>
            </a:r>
            <a:br>
              <a:rPr lang="it-IT" dirty="0"/>
            </a:br>
            <a:endParaRPr lang="it-IT" dirty="0"/>
          </a:p>
        </p:txBody>
      </p:sp>
      <p:pic>
        <p:nvPicPr>
          <p:cNvPr id="3" name="Immagine 7">
            <a:extLst>
              <a:ext uri="{FF2B5EF4-FFF2-40B4-BE49-F238E27FC236}">
                <a16:creationId xmlns:a16="http://schemas.microsoft.com/office/drawing/2014/main" id="{F00074BB-8EEF-4B06-B66C-25F478AB86E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10953"/>
          <a:stretch>
            <a:fillRect/>
          </a:stretch>
        </p:blipFill>
        <p:spPr>
          <a:xfrm rot="1989252">
            <a:off x="10593981" y="13061"/>
            <a:ext cx="1646880" cy="145369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CasellaDiTesto 10">
            <a:extLst>
              <a:ext uri="{FF2B5EF4-FFF2-40B4-BE49-F238E27FC236}">
                <a16:creationId xmlns:a16="http://schemas.microsoft.com/office/drawing/2014/main" id="{D3615CC4-3022-42B8-85CB-E652C69AA255}"/>
              </a:ext>
            </a:extLst>
          </p:cNvPr>
          <p:cNvSpPr txBox="1"/>
          <p:nvPr/>
        </p:nvSpPr>
        <p:spPr>
          <a:xfrm>
            <a:off x="7857311" y="102714"/>
            <a:ext cx="6257111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it-IT" sz="1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Quire Sans"/>
                <a:ea typeface="+mn-ea"/>
                <a:cs typeface="+mn-cs"/>
              </a:rPr>
              <a:t>ISCRIZIONI 2021 / 2022</a:t>
            </a:r>
          </a:p>
        </p:txBody>
      </p:sp>
      <p:sp>
        <p:nvSpPr>
          <p:cNvPr id="5" name="Rettangolo 6">
            <a:extLst>
              <a:ext uri="{FF2B5EF4-FFF2-40B4-BE49-F238E27FC236}">
                <a16:creationId xmlns:a16="http://schemas.microsoft.com/office/drawing/2014/main" id="{6DF503DE-C825-4729-A5CA-CA7DB721A664}"/>
              </a:ext>
            </a:extLst>
          </p:cNvPr>
          <p:cNvSpPr/>
          <p:nvPr/>
        </p:nvSpPr>
        <p:spPr>
          <a:xfrm>
            <a:off x="640080" y="1593671"/>
            <a:ext cx="3108960" cy="4415244"/>
          </a:xfrm>
          <a:prstGeom prst="rect">
            <a:avLst/>
          </a:prstGeom>
          <a:solidFill>
            <a:schemeClr val="bg1"/>
          </a:solidFill>
          <a:ln w="12701" cap="flat">
            <a:solidFill>
              <a:srgbClr val="2F6C76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Quire Sans"/>
              <a:ea typeface="+mn-ea"/>
              <a:cs typeface="+mn-cs"/>
            </a:endParaRPr>
          </a:p>
        </p:txBody>
      </p:sp>
      <p:sp>
        <p:nvSpPr>
          <p:cNvPr id="6" name="Rettangolo 11">
            <a:extLst>
              <a:ext uri="{FF2B5EF4-FFF2-40B4-BE49-F238E27FC236}">
                <a16:creationId xmlns:a16="http://schemas.microsoft.com/office/drawing/2014/main" id="{EC3854BE-D78F-4E9B-B250-7FDC156E0053}"/>
              </a:ext>
            </a:extLst>
          </p:cNvPr>
          <p:cNvSpPr/>
          <p:nvPr/>
        </p:nvSpPr>
        <p:spPr>
          <a:xfrm>
            <a:off x="4123505" y="1563185"/>
            <a:ext cx="3108960" cy="4415244"/>
          </a:xfrm>
          <a:prstGeom prst="rect">
            <a:avLst/>
          </a:prstGeom>
          <a:solidFill>
            <a:srgbClr val="89C4CD"/>
          </a:solidFill>
          <a:ln w="12701" cap="flat">
            <a:solidFill>
              <a:srgbClr val="2F6C76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Quire Sans"/>
              <a:ea typeface="+mn-ea"/>
              <a:cs typeface="+mn-cs"/>
            </a:endParaRPr>
          </a:p>
        </p:txBody>
      </p:sp>
      <p:sp>
        <p:nvSpPr>
          <p:cNvPr id="7" name="Rettangolo 12">
            <a:extLst>
              <a:ext uri="{FF2B5EF4-FFF2-40B4-BE49-F238E27FC236}">
                <a16:creationId xmlns:a16="http://schemas.microsoft.com/office/drawing/2014/main" id="{1F129F42-D221-4201-AF63-1BFFC46CF261}"/>
              </a:ext>
            </a:extLst>
          </p:cNvPr>
          <p:cNvSpPr/>
          <p:nvPr/>
        </p:nvSpPr>
        <p:spPr>
          <a:xfrm>
            <a:off x="7606939" y="1532708"/>
            <a:ext cx="3108960" cy="4415244"/>
          </a:xfrm>
          <a:prstGeom prst="rect">
            <a:avLst/>
          </a:prstGeom>
          <a:solidFill>
            <a:schemeClr val="accent2"/>
          </a:solidFill>
          <a:ln w="12701" cap="flat">
            <a:solidFill>
              <a:srgbClr val="2F6C76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Quire Sans"/>
              <a:ea typeface="+mn-ea"/>
              <a:cs typeface="+mn-cs"/>
            </a:endParaRPr>
          </a:p>
        </p:txBody>
      </p:sp>
      <p:sp>
        <p:nvSpPr>
          <p:cNvPr id="8" name="CasellaDiTesto 8">
            <a:extLst>
              <a:ext uri="{FF2B5EF4-FFF2-40B4-BE49-F238E27FC236}">
                <a16:creationId xmlns:a16="http://schemas.microsoft.com/office/drawing/2014/main" id="{1E12F2B3-A067-4283-86C7-8A1D44A53B6D}"/>
              </a:ext>
            </a:extLst>
          </p:cNvPr>
          <p:cNvSpPr txBox="1"/>
          <p:nvPr/>
        </p:nvSpPr>
        <p:spPr>
          <a:xfrm>
            <a:off x="692328" y="1724293"/>
            <a:ext cx="3017520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it-IT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Quire Sans"/>
                <a:ea typeface="+mn-ea"/>
                <a:cs typeface="+mn-cs"/>
              </a:rPr>
              <a:t>SCUOLA DELL’INFANZIA</a:t>
            </a:r>
          </a:p>
        </p:txBody>
      </p:sp>
      <p:sp>
        <p:nvSpPr>
          <p:cNvPr id="9" name="CasellaDiTesto 15">
            <a:extLst>
              <a:ext uri="{FF2B5EF4-FFF2-40B4-BE49-F238E27FC236}">
                <a16:creationId xmlns:a16="http://schemas.microsoft.com/office/drawing/2014/main" id="{4402A5EB-2C4A-4340-8060-CC60017E2E96}"/>
              </a:ext>
            </a:extLst>
          </p:cNvPr>
          <p:cNvSpPr txBox="1"/>
          <p:nvPr/>
        </p:nvSpPr>
        <p:spPr>
          <a:xfrm>
            <a:off x="4188820" y="1733007"/>
            <a:ext cx="3017520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it-IT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Quire Sans"/>
                <a:ea typeface="+mn-ea"/>
                <a:cs typeface="+mn-cs"/>
              </a:rPr>
              <a:t>SCUOLA PRIMARIA</a:t>
            </a:r>
          </a:p>
        </p:txBody>
      </p:sp>
      <p:sp>
        <p:nvSpPr>
          <p:cNvPr id="10" name="CasellaDiTesto 16">
            <a:extLst>
              <a:ext uri="{FF2B5EF4-FFF2-40B4-BE49-F238E27FC236}">
                <a16:creationId xmlns:a16="http://schemas.microsoft.com/office/drawing/2014/main" id="{BACA4653-677A-48DC-B1A2-EE45625FD8E9}"/>
              </a:ext>
            </a:extLst>
          </p:cNvPr>
          <p:cNvSpPr txBox="1"/>
          <p:nvPr/>
        </p:nvSpPr>
        <p:spPr>
          <a:xfrm>
            <a:off x="7685312" y="1741712"/>
            <a:ext cx="3017520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it-IT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Quire Sans"/>
                <a:ea typeface="+mn-ea"/>
                <a:cs typeface="+mn-cs"/>
              </a:rPr>
              <a:t>SCUOLA SECONDARIA</a:t>
            </a:r>
          </a:p>
        </p:txBody>
      </p:sp>
      <p:sp>
        <p:nvSpPr>
          <p:cNvPr id="11" name="CasellaDiTesto 13">
            <a:extLst>
              <a:ext uri="{FF2B5EF4-FFF2-40B4-BE49-F238E27FC236}">
                <a16:creationId xmlns:a16="http://schemas.microsoft.com/office/drawing/2014/main" id="{C22ABECC-B25C-48C5-81AC-9A631A673C2F}"/>
              </a:ext>
            </a:extLst>
          </p:cNvPr>
          <p:cNvSpPr txBox="1"/>
          <p:nvPr/>
        </p:nvSpPr>
        <p:spPr>
          <a:xfrm>
            <a:off x="692328" y="2390506"/>
            <a:ext cx="3017520" cy="258531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Quire Sans"/>
                <a:ea typeface="+mn-ea"/>
                <a:cs typeface="+mn-cs"/>
              </a:rPr>
              <a:t>Per  le scuole di Pavia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Quire Sans"/>
                <a:ea typeface="+mn-ea"/>
                <a:cs typeface="+mn-cs"/>
              </a:rPr>
              <a:t>Cartacea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Quire Sans"/>
                <a:ea typeface="+mn-ea"/>
                <a:cs typeface="+mn-cs"/>
              </a:rPr>
              <a:t>Sito Comune Pavia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Quire Sans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Quire San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Quire Sans"/>
                <a:ea typeface="+mn-ea"/>
                <a:cs typeface="+mn-cs"/>
              </a:rPr>
              <a:t>Per la scuola di Cura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Quire Sans"/>
                <a:ea typeface="+mn-ea"/>
                <a:cs typeface="+mn-cs"/>
              </a:rPr>
              <a:t>Cartacea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Quire San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Quire Sans"/>
                <a:ea typeface="+mn-ea"/>
                <a:cs typeface="+mn-cs"/>
              </a:rPr>
              <a:t>Modello scaricabile sul sito </a:t>
            </a:r>
          </a:p>
        </p:txBody>
      </p:sp>
      <p:sp>
        <p:nvSpPr>
          <p:cNvPr id="12" name="CasellaDiTesto 17">
            <a:extLst>
              <a:ext uri="{FF2B5EF4-FFF2-40B4-BE49-F238E27FC236}">
                <a16:creationId xmlns:a16="http://schemas.microsoft.com/office/drawing/2014/main" id="{F13D20C4-3E77-41EF-87B9-D4EF043FDF3B}"/>
              </a:ext>
            </a:extLst>
          </p:cNvPr>
          <p:cNvSpPr txBox="1"/>
          <p:nvPr/>
        </p:nvSpPr>
        <p:spPr>
          <a:xfrm>
            <a:off x="4228011" y="2425336"/>
            <a:ext cx="3017520" cy="92333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it-IT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Quire Sans"/>
                <a:ea typeface="+mn-ea"/>
                <a:cs typeface="+mn-cs"/>
              </a:rPr>
              <a:t>Online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Quire Sans"/>
                <a:ea typeface="+mn-ea"/>
                <a:cs typeface="+mn-cs"/>
                <a:hlinkClick r:id="rId4"/>
              </a:rPr>
              <a:t>Sito ministeriale</a:t>
            </a: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Quire Sans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Quire Sans"/>
              <a:ea typeface="+mn-ea"/>
              <a:cs typeface="+mn-cs"/>
            </a:endParaRPr>
          </a:p>
        </p:txBody>
      </p:sp>
      <p:grpSp>
        <p:nvGrpSpPr>
          <p:cNvPr id="13" name="Gruppo 20">
            <a:extLst>
              <a:ext uri="{FF2B5EF4-FFF2-40B4-BE49-F238E27FC236}">
                <a16:creationId xmlns:a16="http://schemas.microsoft.com/office/drawing/2014/main" id="{45490BE8-CB24-45BD-87F5-8EE7EDCB83F7}"/>
              </a:ext>
            </a:extLst>
          </p:cNvPr>
          <p:cNvGrpSpPr/>
          <p:nvPr/>
        </p:nvGrpSpPr>
        <p:grpSpPr>
          <a:xfrm>
            <a:off x="822960" y="5342711"/>
            <a:ext cx="561706" cy="587830"/>
            <a:chOff x="822960" y="5342711"/>
            <a:chExt cx="561706" cy="587830"/>
          </a:xfrm>
          <a:solidFill>
            <a:schemeClr val="bg1"/>
          </a:solidFill>
        </p:grpSpPr>
        <p:sp>
          <p:nvSpPr>
            <p:cNvPr id="14" name="Rettangolo 19">
              <a:extLst>
                <a:ext uri="{FF2B5EF4-FFF2-40B4-BE49-F238E27FC236}">
                  <a16:creationId xmlns:a16="http://schemas.microsoft.com/office/drawing/2014/main" id="{8D901CB2-F812-4EA2-9588-6024294D7151}"/>
                </a:ext>
              </a:extLst>
            </p:cNvPr>
            <p:cNvSpPr/>
            <p:nvPr/>
          </p:nvSpPr>
          <p:spPr>
            <a:xfrm>
              <a:off x="862151" y="5551715"/>
              <a:ext cx="470266" cy="378826"/>
            </a:xfrm>
            <a:prstGeom prst="rect">
              <a:avLst/>
            </a:prstGeom>
            <a:grpFill/>
            <a:ln w="12701" cap="flat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kumimoji="0" lang="it-IT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Quire Sans"/>
                  <a:ea typeface="+mn-ea"/>
                  <a:cs typeface="+mn-cs"/>
                </a:rPr>
                <a:t>I</a:t>
              </a:r>
            </a:p>
          </p:txBody>
        </p:sp>
        <p:sp>
          <p:nvSpPr>
            <p:cNvPr id="15" name="Triangolo isoscele 18">
              <a:extLst>
                <a:ext uri="{FF2B5EF4-FFF2-40B4-BE49-F238E27FC236}">
                  <a16:creationId xmlns:a16="http://schemas.microsoft.com/office/drawing/2014/main" id="{0432E354-237C-47CE-88EF-756B11BC43BE}"/>
                </a:ext>
              </a:extLst>
            </p:cNvPr>
            <p:cNvSpPr/>
            <p:nvPr/>
          </p:nvSpPr>
          <p:spPr>
            <a:xfrm>
              <a:off x="822960" y="5342711"/>
              <a:ext cx="561706" cy="26125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50000"/>
                <a:gd name="f8" fmla="+- 0 0 -360"/>
                <a:gd name="f9" fmla="+- 0 0 -270"/>
                <a:gd name="f10" fmla="+- 0 0 -180"/>
                <a:gd name="f11" fmla="+- 0 0 -90"/>
                <a:gd name="f12" fmla="abs f3"/>
                <a:gd name="f13" fmla="abs f4"/>
                <a:gd name="f14" fmla="abs f5"/>
                <a:gd name="f15" fmla="*/ f8 f0 1"/>
                <a:gd name="f16" fmla="*/ f9 f0 1"/>
                <a:gd name="f17" fmla="*/ f10 f0 1"/>
                <a:gd name="f18" fmla="*/ f11 f0 1"/>
                <a:gd name="f19" fmla="?: f12 f3 1"/>
                <a:gd name="f20" fmla="?: f13 f4 1"/>
                <a:gd name="f21" fmla="?: f14 f5 1"/>
                <a:gd name="f22" fmla="*/ f15 1 f2"/>
                <a:gd name="f23" fmla="*/ f16 1 f2"/>
                <a:gd name="f24" fmla="*/ f17 1 f2"/>
                <a:gd name="f25" fmla="*/ f18 1 f2"/>
                <a:gd name="f26" fmla="*/ f19 1 21600"/>
                <a:gd name="f27" fmla="*/ f20 1 21600"/>
                <a:gd name="f28" fmla="*/ 21600 f19 1"/>
                <a:gd name="f29" fmla="*/ 21600 f20 1"/>
                <a:gd name="f30" fmla="+- f22 0 f1"/>
                <a:gd name="f31" fmla="+- f23 0 f1"/>
                <a:gd name="f32" fmla="+- f24 0 f1"/>
                <a:gd name="f33" fmla="+- f25 0 f1"/>
                <a:gd name="f34" fmla="min f27 f26"/>
                <a:gd name="f35" fmla="*/ f28 1 f21"/>
                <a:gd name="f36" fmla="*/ f29 1 f21"/>
                <a:gd name="f37" fmla="val f35"/>
                <a:gd name="f38" fmla="val f36"/>
                <a:gd name="f39" fmla="*/ f6 f34 1"/>
                <a:gd name="f40" fmla="+- f38 0 f6"/>
                <a:gd name="f41" fmla="+- f37 0 f6"/>
                <a:gd name="f42" fmla="*/ f38 f34 1"/>
                <a:gd name="f43" fmla="*/ f37 f34 1"/>
                <a:gd name="f44" fmla="*/ f40 1 2"/>
                <a:gd name="f45" fmla="*/ f41 1 2"/>
                <a:gd name="f46" fmla="*/ f41 f7 1"/>
                <a:gd name="f47" fmla="+- f6 f44 0"/>
                <a:gd name="f48" fmla="*/ f46 1 200000"/>
                <a:gd name="f49" fmla="*/ f46 1 100000"/>
                <a:gd name="f50" fmla="+- f48 f45 0"/>
                <a:gd name="f51" fmla="*/ f48 f34 1"/>
                <a:gd name="f52" fmla="*/ f47 f34 1"/>
                <a:gd name="f53" fmla="*/ f49 f34 1"/>
                <a:gd name="f54" fmla="*/ f50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53" y="f39"/>
                </a:cxn>
                <a:cxn ang="f31">
                  <a:pos x="f51" y="f52"/>
                </a:cxn>
                <a:cxn ang="f32">
                  <a:pos x="f39" y="f42"/>
                </a:cxn>
                <a:cxn ang="f32">
                  <a:pos x="f53" y="f42"/>
                </a:cxn>
                <a:cxn ang="f32">
                  <a:pos x="f43" y="f42"/>
                </a:cxn>
                <a:cxn ang="f33">
                  <a:pos x="f54" y="f52"/>
                </a:cxn>
              </a:cxnLst>
              <a:rect l="f51" t="f52" r="f54" b="f42"/>
              <a:pathLst>
                <a:path>
                  <a:moveTo>
                    <a:pt x="f39" y="f42"/>
                  </a:moveTo>
                  <a:lnTo>
                    <a:pt x="f53" y="f39"/>
                  </a:lnTo>
                  <a:lnTo>
                    <a:pt x="f43" y="f42"/>
                  </a:lnTo>
                  <a:close/>
                </a:path>
              </a:pathLst>
            </a:custGeom>
            <a:grpFill/>
            <a:ln w="12701" cap="flat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Quire Sans"/>
                <a:ea typeface="+mn-ea"/>
                <a:cs typeface="+mn-cs"/>
              </a:endParaRPr>
            </a:p>
          </p:txBody>
        </p:sp>
      </p:grpSp>
      <p:grpSp>
        <p:nvGrpSpPr>
          <p:cNvPr id="16" name="Gruppo 21">
            <a:extLst>
              <a:ext uri="{FF2B5EF4-FFF2-40B4-BE49-F238E27FC236}">
                <a16:creationId xmlns:a16="http://schemas.microsoft.com/office/drawing/2014/main" id="{E7C1436E-2D2B-4848-94D8-ECA0D5905B1B}"/>
              </a:ext>
            </a:extLst>
          </p:cNvPr>
          <p:cNvGrpSpPr/>
          <p:nvPr/>
        </p:nvGrpSpPr>
        <p:grpSpPr>
          <a:xfrm>
            <a:off x="4214945" y="5246918"/>
            <a:ext cx="561706" cy="587831"/>
            <a:chOff x="4214945" y="5246918"/>
            <a:chExt cx="561706" cy="587831"/>
          </a:xfrm>
          <a:solidFill>
            <a:srgbClr val="3088AA"/>
          </a:solidFill>
        </p:grpSpPr>
        <p:sp>
          <p:nvSpPr>
            <p:cNvPr id="17" name="Rettangolo 22">
              <a:extLst>
                <a:ext uri="{FF2B5EF4-FFF2-40B4-BE49-F238E27FC236}">
                  <a16:creationId xmlns:a16="http://schemas.microsoft.com/office/drawing/2014/main" id="{258399F8-5817-43BD-9563-2896D41472C6}"/>
                </a:ext>
              </a:extLst>
            </p:cNvPr>
            <p:cNvSpPr/>
            <p:nvPr/>
          </p:nvSpPr>
          <p:spPr>
            <a:xfrm>
              <a:off x="4254136" y="5455923"/>
              <a:ext cx="470266" cy="378826"/>
            </a:xfrm>
            <a:prstGeom prst="rect">
              <a:avLst/>
            </a:prstGeom>
            <a:grpFill/>
            <a:ln w="12701" cap="flat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kumimoji="0" lang="it-IT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dist="38095" dir="2639887">
                      <a:srgbClr val="4495A2"/>
                    </a:outerShdw>
                  </a:effectLst>
                  <a:uLnTx/>
                  <a:uFillTx/>
                  <a:latin typeface="Quire Sans"/>
                  <a:ea typeface="+mn-ea"/>
                  <a:cs typeface="+mn-cs"/>
                </a:rPr>
                <a:t>P</a:t>
              </a:r>
            </a:p>
          </p:txBody>
        </p:sp>
        <p:sp>
          <p:nvSpPr>
            <p:cNvPr id="18" name="Triangolo isoscele 23">
              <a:extLst>
                <a:ext uri="{FF2B5EF4-FFF2-40B4-BE49-F238E27FC236}">
                  <a16:creationId xmlns:a16="http://schemas.microsoft.com/office/drawing/2014/main" id="{A56A7685-4831-4525-B4FA-B484FE0CAD61}"/>
                </a:ext>
              </a:extLst>
            </p:cNvPr>
            <p:cNvSpPr/>
            <p:nvPr/>
          </p:nvSpPr>
          <p:spPr>
            <a:xfrm>
              <a:off x="4214945" y="5246918"/>
              <a:ext cx="561706" cy="26125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50000"/>
                <a:gd name="f8" fmla="+- 0 0 -360"/>
                <a:gd name="f9" fmla="+- 0 0 -270"/>
                <a:gd name="f10" fmla="+- 0 0 -180"/>
                <a:gd name="f11" fmla="+- 0 0 -90"/>
                <a:gd name="f12" fmla="abs f3"/>
                <a:gd name="f13" fmla="abs f4"/>
                <a:gd name="f14" fmla="abs f5"/>
                <a:gd name="f15" fmla="*/ f8 f0 1"/>
                <a:gd name="f16" fmla="*/ f9 f0 1"/>
                <a:gd name="f17" fmla="*/ f10 f0 1"/>
                <a:gd name="f18" fmla="*/ f11 f0 1"/>
                <a:gd name="f19" fmla="?: f12 f3 1"/>
                <a:gd name="f20" fmla="?: f13 f4 1"/>
                <a:gd name="f21" fmla="?: f14 f5 1"/>
                <a:gd name="f22" fmla="*/ f15 1 f2"/>
                <a:gd name="f23" fmla="*/ f16 1 f2"/>
                <a:gd name="f24" fmla="*/ f17 1 f2"/>
                <a:gd name="f25" fmla="*/ f18 1 f2"/>
                <a:gd name="f26" fmla="*/ f19 1 21600"/>
                <a:gd name="f27" fmla="*/ f20 1 21600"/>
                <a:gd name="f28" fmla="*/ 21600 f19 1"/>
                <a:gd name="f29" fmla="*/ 21600 f20 1"/>
                <a:gd name="f30" fmla="+- f22 0 f1"/>
                <a:gd name="f31" fmla="+- f23 0 f1"/>
                <a:gd name="f32" fmla="+- f24 0 f1"/>
                <a:gd name="f33" fmla="+- f25 0 f1"/>
                <a:gd name="f34" fmla="min f27 f26"/>
                <a:gd name="f35" fmla="*/ f28 1 f21"/>
                <a:gd name="f36" fmla="*/ f29 1 f21"/>
                <a:gd name="f37" fmla="val f35"/>
                <a:gd name="f38" fmla="val f36"/>
                <a:gd name="f39" fmla="*/ f6 f34 1"/>
                <a:gd name="f40" fmla="+- f38 0 f6"/>
                <a:gd name="f41" fmla="+- f37 0 f6"/>
                <a:gd name="f42" fmla="*/ f38 f34 1"/>
                <a:gd name="f43" fmla="*/ f37 f34 1"/>
                <a:gd name="f44" fmla="*/ f40 1 2"/>
                <a:gd name="f45" fmla="*/ f41 1 2"/>
                <a:gd name="f46" fmla="*/ f41 f7 1"/>
                <a:gd name="f47" fmla="+- f6 f44 0"/>
                <a:gd name="f48" fmla="*/ f46 1 200000"/>
                <a:gd name="f49" fmla="*/ f46 1 100000"/>
                <a:gd name="f50" fmla="+- f48 f45 0"/>
                <a:gd name="f51" fmla="*/ f48 f34 1"/>
                <a:gd name="f52" fmla="*/ f47 f34 1"/>
                <a:gd name="f53" fmla="*/ f49 f34 1"/>
                <a:gd name="f54" fmla="*/ f50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53" y="f39"/>
                </a:cxn>
                <a:cxn ang="f31">
                  <a:pos x="f51" y="f52"/>
                </a:cxn>
                <a:cxn ang="f32">
                  <a:pos x="f39" y="f42"/>
                </a:cxn>
                <a:cxn ang="f32">
                  <a:pos x="f53" y="f42"/>
                </a:cxn>
                <a:cxn ang="f32">
                  <a:pos x="f43" y="f42"/>
                </a:cxn>
                <a:cxn ang="f33">
                  <a:pos x="f54" y="f52"/>
                </a:cxn>
              </a:cxnLst>
              <a:rect l="f51" t="f52" r="f54" b="f42"/>
              <a:pathLst>
                <a:path>
                  <a:moveTo>
                    <a:pt x="f39" y="f42"/>
                  </a:moveTo>
                  <a:lnTo>
                    <a:pt x="f53" y="f39"/>
                  </a:lnTo>
                  <a:lnTo>
                    <a:pt x="f43" y="f42"/>
                  </a:lnTo>
                  <a:close/>
                </a:path>
              </a:pathLst>
            </a:custGeom>
            <a:grpFill/>
            <a:ln w="12701" cap="flat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Quire Sans"/>
                <a:ea typeface="+mn-ea"/>
                <a:cs typeface="+mn-cs"/>
              </a:endParaRPr>
            </a:p>
          </p:txBody>
        </p:sp>
      </p:grpSp>
      <p:grpSp>
        <p:nvGrpSpPr>
          <p:cNvPr id="19" name="Gruppo 24">
            <a:extLst>
              <a:ext uri="{FF2B5EF4-FFF2-40B4-BE49-F238E27FC236}">
                <a16:creationId xmlns:a16="http://schemas.microsoft.com/office/drawing/2014/main" id="{485D57D5-E481-46CC-AF91-C931BE2A7E5C}"/>
              </a:ext>
            </a:extLst>
          </p:cNvPr>
          <p:cNvGrpSpPr/>
          <p:nvPr/>
        </p:nvGrpSpPr>
        <p:grpSpPr>
          <a:xfrm>
            <a:off x="7698379" y="5229499"/>
            <a:ext cx="561706" cy="587830"/>
            <a:chOff x="7698379" y="5229499"/>
            <a:chExt cx="561706" cy="587830"/>
          </a:xfrm>
          <a:solidFill>
            <a:schemeClr val="accent2"/>
          </a:solidFill>
        </p:grpSpPr>
        <p:sp>
          <p:nvSpPr>
            <p:cNvPr id="20" name="Rettangolo 25">
              <a:extLst>
                <a:ext uri="{FF2B5EF4-FFF2-40B4-BE49-F238E27FC236}">
                  <a16:creationId xmlns:a16="http://schemas.microsoft.com/office/drawing/2014/main" id="{953B141D-02FB-4573-9B59-E2327645114A}"/>
                </a:ext>
              </a:extLst>
            </p:cNvPr>
            <p:cNvSpPr/>
            <p:nvPr/>
          </p:nvSpPr>
          <p:spPr>
            <a:xfrm>
              <a:off x="7737570" y="5438503"/>
              <a:ext cx="470266" cy="378826"/>
            </a:xfrm>
            <a:prstGeom prst="rect">
              <a:avLst/>
            </a:prstGeom>
            <a:grpFill/>
            <a:ln w="12701" cap="flat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kumimoji="0" lang="it-IT" sz="1800" b="1" i="0" u="none" strike="noStrike" kern="1200" cap="none" spc="50" normalizeH="0" baseline="0" noProof="0" dirty="0">
                  <a:ln>
                    <a:noFill/>
                  </a:ln>
                  <a:solidFill>
                    <a:srgbClr val="000000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Quire Sans"/>
                  <a:ea typeface="+mn-ea"/>
                  <a:cs typeface="+mn-cs"/>
                </a:rPr>
                <a:t>S</a:t>
              </a:r>
            </a:p>
          </p:txBody>
        </p:sp>
        <p:sp>
          <p:nvSpPr>
            <p:cNvPr id="21" name="Triangolo isoscele 26">
              <a:extLst>
                <a:ext uri="{FF2B5EF4-FFF2-40B4-BE49-F238E27FC236}">
                  <a16:creationId xmlns:a16="http://schemas.microsoft.com/office/drawing/2014/main" id="{5A354CC3-BDA7-44BF-AEE2-1C7F9E0317BB}"/>
                </a:ext>
              </a:extLst>
            </p:cNvPr>
            <p:cNvSpPr/>
            <p:nvPr/>
          </p:nvSpPr>
          <p:spPr>
            <a:xfrm>
              <a:off x="7698379" y="5229499"/>
              <a:ext cx="561706" cy="26125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50000"/>
                <a:gd name="f8" fmla="+- 0 0 -360"/>
                <a:gd name="f9" fmla="+- 0 0 -270"/>
                <a:gd name="f10" fmla="+- 0 0 -180"/>
                <a:gd name="f11" fmla="+- 0 0 -90"/>
                <a:gd name="f12" fmla="abs f3"/>
                <a:gd name="f13" fmla="abs f4"/>
                <a:gd name="f14" fmla="abs f5"/>
                <a:gd name="f15" fmla="*/ f8 f0 1"/>
                <a:gd name="f16" fmla="*/ f9 f0 1"/>
                <a:gd name="f17" fmla="*/ f10 f0 1"/>
                <a:gd name="f18" fmla="*/ f11 f0 1"/>
                <a:gd name="f19" fmla="?: f12 f3 1"/>
                <a:gd name="f20" fmla="?: f13 f4 1"/>
                <a:gd name="f21" fmla="?: f14 f5 1"/>
                <a:gd name="f22" fmla="*/ f15 1 f2"/>
                <a:gd name="f23" fmla="*/ f16 1 f2"/>
                <a:gd name="f24" fmla="*/ f17 1 f2"/>
                <a:gd name="f25" fmla="*/ f18 1 f2"/>
                <a:gd name="f26" fmla="*/ f19 1 21600"/>
                <a:gd name="f27" fmla="*/ f20 1 21600"/>
                <a:gd name="f28" fmla="*/ 21600 f19 1"/>
                <a:gd name="f29" fmla="*/ 21600 f20 1"/>
                <a:gd name="f30" fmla="+- f22 0 f1"/>
                <a:gd name="f31" fmla="+- f23 0 f1"/>
                <a:gd name="f32" fmla="+- f24 0 f1"/>
                <a:gd name="f33" fmla="+- f25 0 f1"/>
                <a:gd name="f34" fmla="min f27 f26"/>
                <a:gd name="f35" fmla="*/ f28 1 f21"/>
                <a:gd name="f36" fmla="*/ f29 1 f21"/>
                <a:gd name="f37" fmla="val f35"/>
                <a:gd name="f38" fmla="val f36"/>
                <a:gd name="f39" fmla="*/ f6 f34 1"/>
                <a:gd name="f40" fmla="+- f38 0 f6"/>
                <a:gd name="f41" fmla="+- f37 0 f6"/>
                <a:gd name="f42" fmla="*/ f38 f34 1"/>
                <a:gd name="f43" fmla="*/ f37 f34 1"/>
                <a:gd name="f44" fmla="*/ f40 1 2"/>
                <a:gd name="f45" fmla="*/ f41 1 2"/>
                <a:gd name="f46" fmla="*/ f41 f7 1"/>
                <a:gd name="f47" fmla="+- f6 f44 0"/>
                <a:gd name="f48" fmla="*/ f46 1 200000"/>
                <a:gd name="f49" fmla="*/ f46 1 100000"/>
                <a:gd name="f50" fmla="+- f48 f45 0"/>
                <a:gd name="f51" fmla="*/ f48 f34 1"/>
                <a:gd name="f52" fmla="*/ f47 f34 1"/>
                <a:gd name="f53" fmla="*/ f49 f34 1"/>
                <a:gd name="f54" fmla="*/ f50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53" y="f39"/>
                </a:cxn>
                <a:cxn ang="f31">
                  <a:pos x="f51" y="f52"/>
                </a:cxn>
                <a:cxn ang="f32">
                  <a:pos x="f39" y="f42"/>
                </a:cxn>
                <a:cxn ang="f32">
                  <a:pos x="f53" y="f42"/>
                </a:cxn>
                <a:cxn ang="f32">
                  <a:pos x="f43" y="f42"/>
                </a:cxn>
                <a:cxn ang="f33">
                  <a:pos x="f54" y="f52"/>
                </a:cxn>
              </a:cxnLst>
              <a:rect l="f51" t="f52" r="f54" b="f42"/>
              <a:pathLst>
                <a:path>
                  <a:moveTo>
                    <a:pt x="f39" y="f42"/>
                  </a:moveTo>
                  <a:lnTo>
                    <a:pt x="f53" y="f39"/>
                  </a:lnTo>
                  <a:lnTo>
                    <a:pt x="f43" y="f42"/>
                  </a:lnTo>
                  <a:close/>
                </a:path>
              </a:pathLst>
            </a:custGeom>
            <a:grpFill/>
            <a:ln w="12701" cap="flat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Quire Sans"/>
                <a:ea typeface="+mn-ea"/>
                <a:cs typeface="+mn-cs"/>
              </a:endParaRPr>
            </a:p>
          </p:txBody>
        </p:sp>
      </p:grpSp>
      <p:sp>
        <p:nvSpPr>
          <p:cNvPr id="22" name="CasellaDiTesto 27">
            <a:extLst>
              <a:ext uri="{FF2B5EF4-FFF2-40B4-BE49-F238E27FC236}">
                <a16:creationId xmlns:a16="http://schemas.microsoft.com/office/drawing/2014/main" id="{795FD26C-4A20-442B-8EFA-69FA3A5DCF91}"/>
              </a:ext>
            </a:extLst>
          </p:cNvPr>
          <p:cNvSpPr txBox="1"/>
          <p:nvPr/>
        </p:nvSpPr>
        <p:spPr>
          <a:xfrm>
            <a:off x="7776752" y="2420983"/>
            <a:ext cx="3017520" cy="92333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it-IT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Quire Sans"/>
                <a:ea typeface="+mn-ea"/>
                <a:cs typeface="+mn-cs"/>
              </a:rPr>
              <a:t>Online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Quire Sans"/>
                <a:ea typeface="+mn-ea"/>
                <a:cs typeface="+mn-cs"/>
                <a:hlinkClick r:id="rId4"/>
              </a:rPr>
              <a:t>Sito ministeriale</a:t>
            </a: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Quire Sans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Quire Sans"/>
              <a:ea typeface="+mn-ea"/>
              <a:cs typeface="+mn-cs"/>
            </a:endParaRPr>
          </a:p>
        </p:txBody>
      </p:sp>
      <p:pic>
        <p:nvPicPr>
          <p:cNvPr id="23" name="Immagine 29">
            <a:extLst>
              <a:ext uri="{FF2B5EF4-FFF2-40B4-BE49-F238E27FC236}">
                <a16:creationId xmlns:a16="http://schemas.microsoft.com/office/drawing/2014/main" id="{C7EE35E6-A069-49B3-98D5-1F50BB0D65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6685" y="3199000"/>
            <a:ext cx="1579049" cy="71986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4" name="Immagine 30">
            <a:extLst>
              <a:ext uri="{FF2B5EF4-FFF2-40B4-BE49-F238E27FC236}">
                <a16:creationId xmlns:a16="http://schemas.microsoft.com/office/drawing/2014/main" id="{D5901FF0-0648-4919-86AA-36958D13BF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60928" y="3129323"/>
            <a:ext cx="1579049" cy="719861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39A4F">
                <a:alpha val="50000"/>
              </a:srgbClr>
            </a:gs>
            <a:gs pos="100000">
              <a:srgbClr val="6E944C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7206C13-42D5-45AC-8422-247342D72ED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27164" y="548863"/>
            <a:ext cx="7799292" cy="685800"/>
          </a:xfrm>
        </p:spPr>
        <p:txBody>
          <a:bodyPr/>
          <a:lstStyle/>
          <a:p>
            <a:pPr lvl="0">
              <a:lnSpc>
                <a:spcPct val="200000"/>
              </a:lnSpc>
            </a:pPr>
            <a:r>
              <a:rPr lang="it-IT" b="1" dirty="0">
                <a:solidFill>
                  <a:srgbClr val="002060"/>
                </a:solidFill>
              </a:rPr>
              <a:t>Tempi di presentazione</a:t>
            </a:r>
            <a:br>
              <a:rPr lang="it-IT" dirty="0"/>
            </a:br>
            <a:endParaRPr lang="it-IT" dirty="0"/>
          </a:p>
        </p:txBody>
      </p:sp>
      <p:pic>
        <p:nvPicPr>
          <p:cNvPr id="3" name="Immagine 7">
            <a:extLst>
              <a:ext uri="{FF2B5EF4-FFF2-40B4-BE49-F238E27FC236}">
                <a16:creationId xmlns:a16="http://schemas.microsoft.com/office/drawing/2014/main" id="{95C08A9B-B9A4-4ECC-9C49-5626436EE1C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10953"/>
          <a:stretch>
            <a:fillRect/>
          </a:stretch>
        </p:blipFill>
        <p:spPr>
          <a:xfrm rot="1989252">
            <a:off x="10593981" y="13061"/>
            <a:ext cx="1646880" cy="145369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CasellaDiTesto 10">
            <a:extLst>
              <a:ext uri="{FF2B5EF4-FFF2-40B4-BE49-F238E27FC236}">
                <a16:creationId xmlns:a16="http://schemas.microsoft.com/office/drawing/2014/main" id="{C888BB31-F377-411A-80E0-60027765A75C}"/>
              </a:ext>
            </a:extLst>
          </p:cNvPr>
          <p:cNvSpPr txBox="1"/>
          <p:nvPr/>
        </p:nvSpPr>
        <p:spPr>
          <a:xfrm>
            <a:off x="7857311" y="102714"/>
            <a:ext cx="6257111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it-IT" sz="1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Quire Sans"/>
                <a:ea typeface="+mn-ea"/>
                <a:cs typeface="+mn-cs"/>
              </a:rPr>
              <a:t>ISCRIZIONI 2021 / 2022</a:t>
            </a:r>
          </a:p>
        </p:txBody>
      </p:sp>
      <p:sp>
        <p:nvSpPr>
          <p:cNvPr id="5" name="Rettangolo 6">
            <a:extLst>
              <a:ext uri="{FF2B5EF4-FFF2-40B4-BE49-F238E27FC236}">
                <a16:creationId xmlns:a16="http://schemas.microsoft.com/office/drawing/2014/main" id="{9B996D1A-3292-43CC-A214-19C975C8010A}"/>
              </a:ext>
            </a:extLst>
          </p:cNvPr>
          <p:cNvSpPr/>
          <p:nvPr/>
        </p:nvSpPr>
        <p:spPr>
          <a:xfrm>
            <a:off x="640080" y="1593671"/>
            <a:ext cx="3108960" cy="4415244"/>
          </a:xfrm>
          <a:prstGeom prst="rect">
            <a:avLst/>
          </a:prstGeom>
          <a:solidFill>
            <a:schemeClr val="bg1"/>
          </a:solidFill>
          <a:ln w="12701" cap="flat">
            <a:solidFill>
              <a:srgbClr val="2F6C76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Quire Sans"/>
              <a:ea typeface="+mn-ea"/>
              <a:cs typeface="+mn-cs"/>
            </a:endParaRPr>
          </a:p>
        </p:txBody>
      </p:sp>
      <p:sp>
        <p:nvSpPr>
          <p:cNvPr id="6" name="Rettangolo 11">
            <a:extLst>
              <a:ext uri="{FF2B5EF4-FFF2-40B4-BE49-F238E27FC236}">
                <a16:creationId xmlns:a16="http://schemas.microsoft.com/office/drawing/2014/main" id="{7249DB25-19A2-4EA5-A8D7-4D266B11A02E}"/>
              </a:ext>
            </a:extLst>
          </p:cNvPr>
          <p:cNvSpPr/>
          <p:nvPr/>
        </p:nvSpPr>
        <p:spPr>
          <a:xfrm>
            <a:off x="4123505" y="1563185"/>
            <a:ext cx="3108960" cy="4415244"/>
          </a:xfrm>
          <a:prstGeom prst="rect">
            <a:avLst/>
          </a:prstGeom>
          <a:solidFill>
            <a:srgbClr val="89C4CD"/>
          </a:solidFill>
          <a:ln w="12701" cap="flat">
            <a:solidFill>
              <a:srgbClr val="2F6C76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Quire Sans"/>
              <a:ea typeface="+mn-ea"/>
              <a:cs typeface="+mn-cs"/>
            </a:endParaRPr>
          </a:p>
        </p:txBody>
      </p:sp>
      <p:sp>
        <p:nvSpPr>
          <p:cNvPr id="7" name="Rettangolo 12">
            <a:extLst>
              <a:ext uri="{FF2B5EF4-FFF2-40B4-BE49-F238E27FC236}">
                <a16:creationId xmlns:a16="http://schemas.microsoft.com/office/drawing/2014/main" id="{F46CC50B-5222-4171-AC3E-17B3229C576C}"/>
              </a:ext>
            </a:extLst>
          </p:cNvPr>
          <p:cNvSpPr/>
          <p:nvPr/>
        </p:nvSpPr>
        <p:spPr>
          <a:xfrm>
            <a:off x="7606939" y="1532708"/>
            <a:ext cx="3108960" cy="4415244"/>
          </a:xfrm>
          <a:prstGeom prst="rect">
            <a:avLst/>
          </a:prstGeom>
          <a:solidFill>
            <a:schemeClr val="accent2"/>
          </a:solidFill>
          <a:ln w="12701" cap="flat">
            <a:solidFill>
              <a:srgbClr val="2F6C76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Quire Sans"/>
              <a:ea typeface="+mn-ea"/>
              <a:cs typeface="+mn-cs"/>
            </a:endParaRPr>
          </a:p>
        </p:txBody>
      </p:sp>
      <p:sp>
        <p:nvSpPr>
          <p:cNvPr id="8" name="CasellaDiTesto 8">
            <a:extLst>
              <a:ext uri="{FF2B5EF4-FFF2-40B4-BE49-F238E27FC236}">
                <a16:creationId xmlns:a16="http://schemas.microsoft.com/office/drawing/2014/main" id="{60EEFD88-9205-4CF3-A8FB-4A6A2E4F78EF}"/>
              </a:ext>
            </a:extLst>
          </p:cNvPr>
          <p:cNvSpPr txBox="1"/>
          <p:nvPr/>
        </p:nvSpPr>
        <p:spPr>
          <a:xfrm>
            <a:off x="692328" y="1724293"/>
            <a:ext cx="3017520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it-IT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Quire Sans"/>
                <a:ea typeface="+mn-ea"/>
                <a:cs typeface="+mn-cs"/>
              </a:rPr>
              <a:t>SCUOLA DELL’INFANZIA</a:t>
            </a:r>
          </a:p>
        </p:txBody>
      </p:sp>
      <p:sp>
        <p:nvSpPr>
          <p:cNvPr id="9" name="CasellaDiTesto 15">
            <a:extLst>
              <a:ext uri="{FF2B5EF4-FFF2-40B4-BE49-F238E27FC236}">
                <a16:creationId xmlns:a16="http://schemas.microsoft.com/office/drawing/2014/main" id="{50EE9935-A0D8-4CE6-B576-C15B6DE94614}"/>
              </a:ext>
            </a:extLst>
          </p:cNvPr>
          <p:cNvSpPr txBox="1"/>
          <p:nvPr/>
        </p:nvSpPr>
        <p:spPr>
          <a:xfrm>
            <a:off x="4188820" y="1733007"/>
            <a:ext cx="3017520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it-IT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Quire Sans"/>
                <a:ea typeface="+mn-ea"/>
                <a:cs typeface="+mn-cs"/>
              </a:rPr>
              <a:t>SCUOLA PRIMARIA</a:t>
            </a:r>
          </a:p>
        </p:txBody>
      </p:sp>
      <p:sp>
        <p:nvSpPr>
          <p:cNvPr id="10" name="CasellaDiTesto 16">
            <a:extLst>
              <a:ext uri="{FF2B5EF4-FFF2-40B4-BE49-F238E27FC236}">
                <a16:creationId xmlns:a16="http://schemas.microsoft.com/office/drawing/2014/main" id="{C64D17CE-2240-4AA3-B598-60E0FF4A7456}"/>
              </a:ext>
            </a:extLst>
          </p:cNvPr>
          <p:cNvSpPr txBox="1"/>
          <p:nvPr/>
        </p:nvSpPr>
        <p:spPr>
          <a:xfrm>
            <a:off x="7685312" y="1741712"/>
            <a:ext cx="3017520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it-IT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Quire Sans"/>
                <a:ea typeface="+mn-ea"/>
                <a:cs typeface="+mn-cs"/>
              </a:rPr>
              <a:t>SCUOLA SECONDARIA</a:t>
            </a:r>
          </a:p>
        </p:txBody>
      </p:sp>
      <p:sp>
        <p:nvSpPr>
          <p:cNvPr id="11" name="CasellaDiTesto 13">
            <a:extLst>
              <a:ext uri="{FF2B5EF4-FFF2-40B4-BE49-F238E27FC236}">
                <a16:creationId xmlns:a16="http://schemas.microsoft.com/office/drawing/2014/main" id="{7AEA1C5A-DC43-4D42-BA90-6337925E6550}"/>
              </a:ext>
            </a:extLst>
          </p:cNvPr>
          <p:cNvSpPr txBox="1"/>
          <p:nvPr/>
        </p:nvSpPr>
        <p:spPr>
          <a:xfrm>
            <a:off x="692328" y="2390506"/>
            <a:ext cx="3017520" cy="92333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Quire Sans"/>
                <a:ea typeface="+mn-ea"/>
                <a:cs typeface="+mn-cs"/>
              </a:rPr>
              <a:t>4 gennaio – 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Quire Sans"/>
                <a:ea typeface="+mn-ea"/>
                <a:cs typeface="+mn-cs"/>
              </a:rPr>
              <a:t>inizio iscrizioni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it-IT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Quire San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Quire Sans"/>
                <a:ea typeface="+mn-ea"/>
                <a:cs typeface="+mn-cs"/>
              </a:rPr>
              <a:t>25 gennaio – 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Quire Sans"/>
                <a:ea typeface="+mn-ea"/>
                <a:cs typeface="+mn-cs"/>
              </a:rPr>
              <a:t>fine iscrizioni</a:t>
            </a:r>
          </a:p>
        </p:txBody>
      </p:sp>
      <p:sp>
        <p:nvSpPr>
          <p:cNvPr id="12" name="CasellaDiTesto 17">
            <a:extLst>
              <a:ext uri="{FF2B5EF4-FFF2-40B4-BE49-F238E27FC236}">
                <a16:creationId xmlns:a16="http://schemas.microsoft.com/office/drawing/2014/main" id="{B1105264-4E04-4C5D-B537-BD7E02C6350C}"/>
              </a:ext>
            </a:extLst>
          </p:cNvPr>
          <p:cNvSpPr txBox="1"/>
          <p:nvPr/>
        </p:nvSpPr>
        <p:spPr>
          <a:xfrm>
            <a:off x="4228011" y="2425336"/>
            <a:ext cx="3017520" cy="313931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Quire Sans"/>
                <a:ea typeface="+mn-ea"/>
                <a:cs typeface="+mn-cs"/>
              </a:rPr>
              <a:t>19 dicembre 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Quire Sans"/>
                <a:ea typeface="+mn-ea"/>
                <a:cs typeface="+mn-cs"/>
              </a:rPr>
              <a:t>– inizio registrazione sul sito ministeriale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Quire San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Quire Sans"/>
                <a:ea typeface="+mn-ea"/>
                <a:cs typeface="+mn-cs"/>
              </a:rPr>
              <a:t>4 gennaio – 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Quire Sans"/>
                <a:ea typeface="+mn-ea"/>
                <a:cs typeface="+mn-cs"/>
              </a:rPr>
              <a:t>inizio iscrizioni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it-IT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Quire San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b="1" dirty="0">
                <a:solidFill>
                  <a:srgbClr val="000000"/>
                </a:solidFill>
                <a:latin typeface="Quire Sans"/>
              </a:rPr>
              <a:t>25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Quire Sans"/>
                <a:ea typeface="+mn-ea"/>
                <a:cs typeface="+mn-cs"/>
              </a:rPr>
              <a:t> gennaio – 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Quire Sans"/>
                <a:ea typeface="+mn-ea"/>
                <a:cs typeface="+mn-cs"/>
              </a:rPr>
              <a:t>fine iscrizioni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Quire San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Quire San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Quire San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Quire Sans"/>
                <a:ea typeface="+mn-ea"/>
                <a:cs typeface="+mn-cs"/>
              </a:rPr>
              <a:t>	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Quire Sans"/>
              <a:ea typeface="+mn-ea"/>
              <a:cs typeface="+mn-cs"/>
            </a:endParaRPr>
          </a:p>
        </p:txBody>
      </p:sp>
      <p:grpSp>
        <p:nvGrpSpPr>
          <p:cNvPr id="13" name="Gruppo 20">
            <a:extLst>
              <a:ext uri="{FF2B5EF4-FFF2-40B4-BE49-F238E27FC236}">
                <a16:creationId xmlns:a16="http://schemas.microsoft.com/office/drawing/2014/main" id="{00282F04-ECBC-4CBD-9BBB-77A3DCECC120}"/>
              </a:ext>
            </a:extLst>
          </p:cNvPr>
          <p:cNvGrpSpPr/>
          <p:nvPr/>
        </p:nvGrpSpPr>
        <p:grpSpPr>
          <a:xfrm>
            <a:off x="784860" y="5342711"/>
            <a:ext cx="561706" cy="568780"/>
            <a:chOff x="822960" y="5342711"/>
            <a:chExt cx="561706" cy="568780"/>
          </a:xfrm>
          <a:solidFill>
            <a:schemeClr val="bg1"/>
          </a:solidFill>
        </p:grpSpPr>
        <p:sp>
          <p:nvSpPr>
            <p:cNvPr id="14" name="Rettangolo 19">
              <a:extLst>
                <a:ext uri="{FF2B5EF4-FFF2-40B4-BE49-F238E27FC236}">
                  <a16:creationId xmlns:a16="http://schemas.microsoft.com/office/drawing/2014/main" id="{A0244B7A-5239-46A4-8C06-AFC144248A3A}"/>
                </a:ext>
              </a:extLst>
            </p:cNvPr>
            <p:cNvSpPr/>
            <p:nvPr/>
          </p:nvSpPr>
          <p:spPr>
            <a:xfrm>
              <a:off x="881201" y="5532665"/>
              <a:ext cx="470266" cy="378826"/>
            </a:xfrm>
            <a:prstGeom prst="rect">
              <a:avLst/>
            </a:prstGeom>
            <a:grpFill/>
            <a:ln w="12701" cap="flat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kumimoji="0" lang="it-IT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Quire Sans"/>
                  <a:ea typeface="+mn-ea"/>
                  <a:cs typeface="+mn-cs"/>
                </a:rPr>
                <a:t>I</a:t>
              </a:r>
            </a:p>
          </p:txBody>
        </p:sp>
        <p:sp>
          <p:nvSpPr>
            <p:cNvPr id="15" name="Triangolo isoscele 18">
              <a:extLst>
                <a:ext uri="{FF2B5EF4-FFF2-40B4-BE49-F238E27FC236}">
                  <a16:creationId xmlns:a16="http://schemas.microsoft.com/office/drawing/2014/main" id="{CBF51618-AFC9-4A58-A99D-F4345EE5A2AD}"/>
                </a:ext>
              </a:extLst>
            </p:cNvPr>
            <p:cNvSpPr/>
            <p:nvPr/>
          </p:nvSpPr>
          <p:spPr>
            <a:xfrm>
              <a:off x="822960" y="5342711"/>
              <a:ext cx="561706" cy="26125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50000"/>
                <a:gd name="f8" fmla="+- 0 0 -360"/>
                <a:gd name="f9" fmla="+- 0 0 -270"/>
                <a:gd name="f10" fmla="+- 0 0 -180"/>
                <a:gd name="f11" fmla="+- 0 0 -90"/>
                <a:gd name="f12" fmla="abs f3"/>
                <a:gd name="f13" fmla="abs f4"/>
                <a:gd name="f14" fmla="abs f5"/>
                <a:gd name="f15" fmla="*/ f8 f0 1"/>
                <a:gd name="f16" fmla="*/ f9 f0 1"/>
                <a:gd name="f17" fmla="*/ f10 f0 1"/>
                <a:gd name="f18" fmla="*/ f11 f0 1"/>
                <a:gd name="f19" fmla="?: f12 f3 1"/>
                <a:gd name="f20" fmla="?: f13 f4 1"/>
                <a:gd name="f21" fmla="?: f14 f5 1"/>
                <a:gd name="f22" fmla="*/ f15 1 f2"/>
                <a:gd name="f23" fmla="*/ f16 1 f2"/>
                <a:gd name="f24" fmla="*/ f17 1 f2"/>
                <a:gd name="f25" fmla="*/ f18 1 f2"/>
                <a:gd name="f26" fmla="*/ f19 1 21600"/>
                <a:gd name="f27" fmla="*/ f20 1 21600"/>
                <a:gd name="f28" fmla="*/ 21600 f19 1"/>
                <a:gd name="f29" fmla="*/ 21600 f20 1"/>
                <a:gd name="f30" fmla="+- f22 0 f1"/>
                <a:gd name="f31" fmla="+- f23 0 f1"/>
                <a:gd name="f32" fmla="+- f24 0 f1"/>
                <a:gd name="f33" fmla="+- f25 0 f1"/>
                <a:gd name="f34" fmla="min f27 f26"/>
                <a:gd name="f35" fmla="*/ f28 1 f21"/>
                <a:gd name="f36" fmla="*/ f29 1 f21"/>
                <a:gd name="f37" fmla="val f35"/>
                <a:gd name="f38" fmla="val f36"/>
                <a:gd name="f39" fmla="*/ f6 f34 1"/>
                <a:gd name="f40" fmla="+- f38 0 f6"/>
                <a:gd name="f41" fmla="+- f37 0 f6"/>
                <a:gd name="f42" fmla="*/ f38 f34 1"/>
                <a:gd name="f43" fmla="*/ f37 f34 1"/>
                <a:gd name="f44" fmla="*/ f40 1 2"/>
                <a:gd name="f45" fmla="*/ f41 1 2"/>
                <a:gd name="f46" fmla="*/ f41 f7 1"/>
                <a:gd name="f47" fmla="+- f6 f44 0"/>
                <a:gd name="f48" fmla="*/ f46 1 200000"/>
                <a:gd name="f49" fmla="*/ f46 1 100000"/>
                <a:gd name="f50" fmla="+- f48 f45 0"/>
                <a:gd name="f51" fmla="*/ f48 f34 1"/>
                <a:gd name="f52" fmla="*/ f47 f34 1"/>
                <a:gd name="f53" fmla="*/ f49 f34 1"/>
                <a:gd name="f54" fmla="*/ f50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53" y="f39"/>
                </a:cxn>
                <a:cxn ang="f31">
                  <a:pos x="f51" y="f52"/>
                </a:cxn>
                <a:cxn ang="f32">
                  <a:pos x="f39" y="f42"/>
                </a:cxn>
                <a:cxn ang="f32">
                  <a:pos x="f53" y="f42"/>
                </a:cxn>
                <a:cxn ang="f32">
                  <a:pos x="f43" y="f42"/>
                </a:cxn>
                <a:cxn ang="f33">
                  <a:pos x="f54" y="f52"/>
                </a:cxn>
              </a:cxnLst>
              <a:rect l="f51" t="f52" r="f54" b="f42"/>
              <a:pathLst>
                <a:path>
                  <a:moveTo>
                    <a:pt x="f39" y="f42"/>
                  </a:moveTo>
                  <a:lnTo>
                    <a:pt x="f53" y="f39"/>
                  </a:lnTo>
                  <a:lnTo>
                    <a:pt x="f43" y="f42"/>
                  </a:lnTo>
                  <a:close/>
                </a:path>
              </a:pathLst>
            </a:custGeom>
            <a:grpFill/>
            <a:ln w="12701" cap="flat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Quire Sans"/>
                <a:ea typeface="+mn-ea"/>
                <a:cs typeface="+mn-cs"/>
              </a:endParaRPr>
            </a:p>
          </p:txBody>
        </p:sp>
      </p:grpSp>
      <p:grpSp>
        <p:nvGrpSpPr>
          <p:cNvPr id="16" name="Gruppo 21">
            <a:extLst>
              <a:ext uri="{FF2B5EF4-FFF2-40B4-BE49-F238E27FC236}">
                <a16:creationId xmlns:a16="http://schemas.microsoft.com/office/drawing/2014/main" id="{771307BB-9850-4B2A-A835-7857B9587EC2}"/>
              </a:ext>
            </a:extLst>
          </p:cNvPr>
          <p:cNvGrpSpPr/>
          <p:nvPr/>
        </p:nvGrpSpPr>
        <p:grpSpPr>
          <a:xfrm>
            <a:off x="4214945" y="5246918"/>
            <a:ext cx="561706" cy="587831"/>
            <a:chOff x="4214945" y="5246918"/>
            <a:chExt cx="561706" cy="587831"/>
          </a:xfrm>
        </p:grpSpPr>
        <p:sp>
          <p:nvSpPr>
            <p:cNvPr id="17" name="Rettangolo 22">
              <a:extLst>
                <a:ext uri="{FF2B5EF4-FFF2-40B4-BE49-F238E27FC236}">
                  <a16:creationId xmlns:a16="http://schemas.microsoft.com/office/drawing/2014/main" id="{AD383345-1040-422B-85D6-7FD90712C803}"/>
                </a:ext>
              </a:extLst>
            </p:cNvPr>
            <p:cNvSpPr/>
            <p:nvPr/>
          </p:nvSpPr>
          <p:spPr>
            <a:xfrm>
              <a:off x="4254136" y="5455923"/>
              <a:ext cx="470266" cy="378826"/>
            </a:xfrm>
            <a:prstGeom prst="rect">
              <a:avLst/>
            </a:prstGeom>
            <a:solidFill>
              <a:srgbClr val="89C4CD"/>
            </a:solidFill>
            <a:ln w="12701" cap="flat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kumimoji="0" lang="it-IT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dist="38095" dir="2639887">
                      <a:srgbClr val="4495A2"/>
                    </a:outerShdw>
                  </a:effectLst>
                  <a:uLnTx/>
                  <a:uFillTx/>
                  <a:latin typeface="Quire Sans"/>
                  <a:ea typeface="+mn-ea"/>
                  <a:cs typeface="+mn-cs"/>
                </a:rPr>
                <a:t>P</a:t>
              </a:r>
            </a:p>
          </p:txBody>
        </p:sp>
        <p:sp>
          <p:nvSpPr>
            <p:cNvPr id="18" name="Triangolo isoscele 23">
              <a:extLst>
                <a:ext uri="{FF2B5EF4-FFF2-40B4-BE49-F238E27FC236}">
                  <a16:creationId xmlns:a16="http://schemas.microsoft.com/office/drawing/2014/main" id="{5FA68DB5-91D6-4D0A-B378-BAB6173A784B}"/>
                </a:ext>
              </a:extLst>
            </p:cNvPr>
            <p:cNvSpPr/>
            <p:nvPr/>
          </p:nvSpPr>
          <p:spPr>
            <a:xfrm>
              <a:off x="4214945" y="5246918"/>
              <a:ext cx="561706" cy="26125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50000"/>
                <a:gd name="f8" fmla="+- 0 0 -360"/>
                <a:gd name="f9" fmla="+- 0 0 -270"/>
                <a:gd name="f10" fmla="+- 0 0 -180"/>
                <a:gd name="f11" fmla="+- 0 0 -90"/>
                <a:gd name="f12" fmla="abs f3"/>
                <a:gd name="f13" fmla="abs f4"/>
                <a:gd name="f14" fmla="abs f5"/>
                <a:gd name="f15" fmla="*/ f8 f0 1"/>
                <a:gd name="f16" fmla="*/ f9 f0 1"/>
                <a:gd name="f17" fmla="*/ f10 f0 1"/>
                <a:gd name="f18" fmla="*/ f11 f0 1"/>
                <a:gd name="f19" fmla="?: f12 f3 1"/>
                <a:gd name="f20" fmla="?: f13 f4 1"/>
                <a:gd name="f21" fmla="?: f14 f5 1"/>
                <a:gd name="f22" fmla="*/ f15 1 f2"/>
                <a:gd name="f23" fmla="*/ f16 1 f2"/>
                <a:gd name="f24" fmla="*/ f17 1 f2"/>
                <a:gd name="f25" fmla="*/ f18 1 f2"/>
                <a:gd name="f26" fmla="*/ f19 1 21600"/>
                <a:gd name="f27" fmla="*/ f20 1 21600"/>
                <a:gd name="f28" fmla="*/ 21600 f19 1"/>
                <a:gd name="f29" fmla="*/ 21600 f20 1"/>
                <a:gd name="f30" fmla="+- f22 0 f1"/>
                <a:gd name="f31" fmla="+- f23 0 f1"/>
                <a:gd name="f32" fmla="+- f24 0 f1"/>
                <a:gd name="f33" fmla="+- f25 0 f1"/>
                <a:gd name="f34" fmla="min f27 f26"/>
                <a:gd name="f35" fmla="*/ f28 1 f21"/>
                <a:gd name="f36" fmla="*/ f29 1 f21"/>
                <a:gd name="f37" fmla="val f35"/>
                <a:gd name="f38" fmla="val f36"/>
                <a:gd name="f39" fmla="*/ f6 f34 1"/>
                <a:gd name="f40" fmla="+- f38 0 f6"/>
                <a:gd name="f41" fmla="+- f37 0 f6"/>
                <a:gd name="f42" fmla="*/ f38 f34 1"/>
                <a:gd name="f43" fmla="*/ f37 f34 1"/>
                <a:gd name="f44" fmla="*/ f40 1 2"/>
                <a:gd name="f45" fmla="*/ f41 1 2"/>
                <a:gd name="f46" fmla="*/ f41 f7 1"/>
                <a:gd name="f47" fmla="+- f6 f44 0"/>
                <a:gd name="f48" fmla="*/ f46 1 200000"/>
                <a:gd name="f49" fmla="*/ f46 1 100000"/>
                <a:gd name="f50" fmla="+- f48 f45 0"/>
                <a:gd name="f51" fmla="*/ f48 f34 1"/>
                <a:gd name="f52" fmla="*/ f47 f34 1"/>
                <a:gd name="f53" fmla="*/ f49 f34 1"/>
                <a:gd name="f54" fmla="*/ f50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53" y="f39"/>
                </a:cxn>
                <a:cxn ang="f31">
                  <a:pos x="f51" y="f52"/>
                </a:cxn>
                <a:cxn ang="f32">
                  <a:pos x="f39" y="f42"/>
                </a:cxn>
                <a:cxn ang="f32">
                  <a:pos x="f53" y="f42"/>
                </a:cxn>
                <a:cxn ang="f32">
                  <a:pos x="f43" y="f42"/>
                </a:cxn>
                <a:cxn ang="f33">
                  <a:pos x="f54" y="f52"/>
                </a:cxn>
              </a:cxnLst>
              <a:rect l="f51" t="f52" r="f54" b="f42"/>
              <a:pathLst>
                <a:path>
                  <a:moveTo>
                    <a:pt x="f39" y="f42"/>
                  </a:moveTo>
                  <a:lnTo>
                    <a:pt x="f53" y="f39"/>
                  </a:lnTo>
                  <a:lnTo>
                    <a:pt x="f43" y="f42"/>
                  </a:lnTo>
                  <a:close/>
                </a:path>
              </a:pathLst>
            </a:custGeom>
            <a:solidFill>
              <a:srgbClr val="89C4CD"/>
            </a:solidFill>
            <a:ln w="12701" cap="flat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Quire Sans"/>
                <a:ea typeface="+mn-ea"/>
                <a:cs typeface="+mn-cs"/>
              </a:endParaRPr>
            </a:p>
          </p:txBody>
        </p:sp>
      </p:grpSp>
      <p:sp>
        <p:nvSpPr>
          <p:cNvPr id="22" name="CasellaDiTesto 28">
            <a:extLst>
              <a:ext uri="{FF2B5EF4-FFF2-40B4-BE49-F238E27FC236}">
                <a16:creationId xmlns:a16="http://schemas.microsoft.com/office/drawing/2014/main" id="{43E6E704-9AF6-40DF-8CE8-C783336655CD}"/>
              </a:ext>
            </a:extLst>
          </p:cNvPr>
          <p:cNvSpPr txBox="1"/>
          <p:nvPr/>
        </p:nvSpPr>
        <p:spPr>
          <a:xfrm>
            <a:off x="7685312" y="2420983"/>
            <a:ext cx="3017520" cy="3139318"/>
          </a:xfrm>
          <a:prstGeom prst="rect">
            <a:avLst/>
          </a:prstGeom>
          <a:solidFill>
            <a:schemeClr val="accent2"/>
          </a:solidFill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Quire Sans"/>
                <a:ea typeface="+mn-ea"/>
                <a:cs typeface="+mn-cs"/>
              </a:rPr>
              <a:t>19 dicembre 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Quire Sans"/>
                <a:ea typeface="+mn-ea"/>
                <a:cs typeface="+mn-cs"/>
              </a:rPr>
              <a:t>– inizio registrazione sul sito ministeriale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Quire San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Quire Sans"/>
                <a:ea typeface="+mn-ea"/>
                <a:cs typeface="+mn-cs"/>
              </a:rPr>
              <a:t>4 gennaio – 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Quire Sans"/>
                <a:ea typeface="+mn-ea"/>
                <a:cs typeface="+mn-cs"/>
              </a:rPr>
              <a:t>inizio iscrizioni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it-IT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Quire San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b="1" dirty="0">
                <a:solidFill>
                  <a:srgbClr val="000000"/>
                </a:solidFill>
                <a:latin typeface="Quire Sans"/>
              </a:rPr>
              <a:t>25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Quire Sans"/>
                <a:ea typeface="+mn-ea"/>
                <a:cs typeface="+mn-cs"/>
              </a:rPr>
              <a:t> gennaio – 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Quire Sans"/>
                <a:ea typeface="+mn-ea"/>
                <a:cs typeface="+mn-cs"/>
              </a:rPr>
              <a:t>fine iscrizioni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Quire San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Quire San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Quire San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Quire Sans"/>
                <a:ea typeface="+mn-ea"/>
                <a:cs typeface="+mn-cs"/>
              </a:rPr>
              <a:t>	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Quire Sans"/>
              <a:ea typeface="+mn-ea"/>
              <a:cs typeface="+mn-cs"/>
            </a:endParaRPr>
          </a:p>
        </p:txBody>
      </p:sp>
      <p:grpSp>
        <p:nvGrpSpPr>
          <p:cNvPr id="19" name="Gruppo 24">
            <a:extLst>
              <a:ext uri="{FF2B5EF4-FFF2-40B4-BE49-F238E27FC236}">
                <a16:creationId xmlns:a16="http://schemas.microsoft.com/office/drawing/2014/main" id="{0D5559B6-C53A-44F6-8BA5-2E14922DBD2C}"/>
              </a:ext>
            </a:extLst>
          </p:cNvPr>
          <p:cNvGrpSpPr/>
          <p:nvPr/>
        </p:nvGrpSpPr>
        <p:grpSpPr>
          <a:xfrm>
            <a:off x="7926979" y="5191399"/>
            <a:ext cx="561706" cy="587830"/>
            <a:chOff x="7698379" y="5229499"/>
            <a:chExt cx="561706" cy="587830"/>
          </a:xfrm>
          <a:solidFill>
            <a:schemeClr val="accent2"/>
          </a:solidFill>
        </p:grpSpPr>
        <p:sp>
          <p:nvSpPr>
            <p:cNvPr id="20" name="Rettangolo 25">
              <a:extLst>
                <a:ext uri="{FF2B5EF4-FFF2-40B4-BE49-F238E27FC236}">
                  <a16:creationId xmlns:a16="http://schemas.microsoft.com/office/drawing/2014/main" id="{F1EE712A-69BF-4FC1-8778-18EB675500FE}"/>
                </a:ext>
              </a:extLst>
            </p:cNvPr>
            <p:cNvSpPr/>
            <p:nvPr/>
          </p:nvSpPr>
          <p:spPr>
            <a:xfrm>
              <a:off x="7737570" y="5438503"/>
              <a:ext cx="470266" cy="378826"/>
            </a:xfrm>
            <a:prstGeom prst="rect">
              <a:avLst/>
            </a:prstGeom>
            <a:grpFill/>
            <a:ln w="12701" cap="flat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kumimoji="0" lang="it-IT" sz="1800" b="1" i="0" u="none" strike="noStrike" kern="1200" cap="none" spc="50" normalizeH="0" baseline="0" noProof="0" dirty="0">
                  <a:ln>
                    <a:noFill/>
                  </a:ln>
                  <a:solidFill>
                    <a:srgbClr val="000000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Quire Sans"/>
                  <a:ea typeface="+mn-ea"/>
                  <a:cs typeface="+mn-cs"/>
                </a:rPr>
                <a:t>S</a:t>
              </a:r>
            </a:p>
          </p:txBody>
        </p:sp>
        <p:sp>
          <p:nvSpPr>
            <p:cNvPr id="21" name="Triangolo isoscele 26">
              <a:extLst>
                <a:ext uri="{FF2B5EF4-FFF2-40B4-BE49-F238E27FC236}">
                  <a16:creationId xmlns:a16="http://schemas.microsoft.com/office/drawing/2014/main" id="{DBA62EE5-9721-42E1-B2E8-424DAA95F59A}"/>
                </a:ext>
              </a:extLst>
            </p:cNvPr>
            <p:cNvSpPr/>
            <p:nvPr/>
          </p:nvSpPr>
          <p:spPr>
            <a:xfrm>
              <a:off x="7698379" y="5229499"/>
              <a:ext cx="561706" cy="26125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50000"/>
                <a:gd name="f8" fmla="+- 0 0 -360"/>
                <a:gd name="f9" fmla="+- 0 0 -270"/>
                <a:gd name="f10" fmla="+- 0 0 -180"/>
                <a:gd name="f11" fmla="+- 0 0 -90"/>
                <a:gd name="f12" fmla="abs f3"/>
                <a:gd name="f13" fmla="abs f4"/>
                <a:gd name="f14" fmla="abs f5"/>
                <a:gd name="f15" fmla="*/ f8 f0 1"/>
                <a:gd name="f16" fmla="*/ f9 f0 1"/>
                <a:gd name="f17" fmla="*/ f10 f0 1"/>
                <a:gd name="f18" fmla="*/ f11 f0 1"/>
                <a:gd name="f19" fmla="?: f12 f3 1"/>
                <a:gd name="f20" fmla="?: f13 f4 1"/>
                <a:gd name="f21" fmla="?: f14 f5 1"/>
                <a:gd name="f22" fmla="*/ f15 1 f2"/>
                <a:gd name="f23" fmla="*/ f16 1 f2"/>
                <a:gd name="f24" fmla="*/ f17 1 f2"/>
                <a:gd name="f25" fmla="*/ f18 1 f2"/>
                <a:gd name="f26" fmla="*/ f19 1 21600"/>
                <a:gd name="f27" fmla="*/ f20 1 21600"/>
                <a:gd name="f28" fmla="*/ 21600 f19 1"/>
                <a:gd name="f29" fmla="*/ 21600 f20 1"/>
                <a:gd name="f30" fmla="+- f22 0 f1"/>
                <a:gd name="f31" fmla="+- f23 0 f1"/>
                <a:gd name="f32" fmla="+- f24 0 f1"/>
                <a:gd name="f33" fmla="+- f25 0 f1"/>
                <a:gd name="f34" fmla="min f27 f26"/>
                <a:gd name="f35" fmla="*/ f28 1 f21"/>
                <a:gd name="f36" fmla="*/ f29 1 f21"/>
                <a:gd name="f37" fmla="val f35"/>
                <a:gd name="f38" fmla="val f36"/>
                <a:gd name="f39" fmla="*/ f6 f34 1"/>
                <a:gd name="f40" fmla="+- f38 0 f6"/>
                <a:gd name="f41" fmla="+- f37 0 f6"/>
                <a:gd name="f42" fmla="*/ f38 f34 1"/>
                <a:gd name="f43" fmla="*/ f37 f34 1"/>
                <a:gd name="f44" fmla="*/ f40 1 2"/>
                <a:gd name="f45" fmla="*/ f41 1 2"/>
                <a:gd name="f46" fmla="*/ f41 f7 1"/>
                <a:gd name="f47" fmla="+- f6 f44 0"/>
                <a:gd name="f48" fmla="*/ f46 1 200000"/>
                <a:gd name="f49" fmla="*/ f46 1 100000"/>
                <a:gd name="f50" fmla="+- f48 f45 0"/>
                <a:gd name="f51" fmla="*/ f48 f34 1"/>
                <a:gd name="f52" fmla="*/ f47 f34 1"/>
                <a:gd name="f53" fmla="*/ f49 f34 1"/>
                <a:gd name="f54" fmla="*/ f50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53" y="f39"/>
                </a:cxn>
                <a:cxn ang="f31">
                  <a:pos x="f51" y="f52"/>
                </a:cxn>
                <a:cxn ang="f32">
                  <a:pos x="f39" y="f42"/>
                </a:cxn>
                <a:cxn ang="f32">
                  <a:pos x="f53" y="f42"/>
                </a:cxn>
                <a:cxn ang="f32">
                  <a:pos x="f43" y="f42"/>
                </a:cxn>
                <a:cxn ang="f33">
                  <a:pos x="f54" y="f52"/>
                </a:cxn>
              </a:cxnLst>
              <a:rect l="f51" t="f52" r="f54" b="f42"/>
              <a:pathLst>
                <a:path>
                  <a:moveTo>
                    <a:pt x="f39" y="f42"/>
                  </a:moveTo>
                  <a:lnTo>
                    <a:pt x="f53" y="f39"/>
                  </a:lnTo>
                  <a:lnTo>
                    <a:pt x="f43" y="f42"/>
                  </a:lnTo>
                  <a:close/>
                </a:path>
              </a:pathLst>
            </a:custGeom>
            <a:grpFill/>
            <a:ln w="12701" cap="flat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Quire Sans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39A4F">
                <a:alpha val="50000"/>
              </a:srgbClr>
            </a:gs>
            <a:gs pos="100000">
              <a:srgbClr val="6E944C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A6A7063-0E55-4171-BDA6-7F9557D5347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25686" y="409378"/>
            <a:ext cx="7799292" cy="685800"/>
          </a:xfrm>
        </p:spPr>
        <p:txBody>
          <a:bodyPr/>
          <a:lstStyle/>
          <a:p>
            <a:pPr lvl="0">
              <a:lnSpc>
                <a:spcPct val="200000"/>
              </a:lnSpc>
            </a:pPr>
            <a:r>
              <a:rPr lang="it-IT" b="1" dirty="0">
                <a:solidFill>
                  <a:srgbClr val="002060"/>
                </a:solidFill>
              </a:rPr>
              <a:t>Le nostre scuole</a:t>
            </a:r>
            <a:br>
              <a:rPr lang="it-IT" dirty="0"/>
            </a:br>
            <a:endParaRPr lang="it-IT" dirty="0"/>
          </a:p>
        </p:txBody>
      </p:sp>
      <p:pic>
        <p:nvPicPr>
          <p:cNvPr id="3" name="Immagine 7">
            <a:extLst>
              <a:ext uri="{FF2B5EF4-FFF2-40B4-BE49-F238E27FC236}">
                <a16:creationId xmlns:a16="http://schemas.microsoft.com/office/drawing/2014/main" id="{5CA0F505-362E-41CC-A888-D77FC8F693B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10953"/>
          <a:stretch>
            <a:fillRect/>
          </a:stretch>
        </p:blipFill>
        <p:spPr>
          <a:xfrm rot="1989252">
            <a:off x="10593981" y="13061"/>
            <a:ext cx="1646880" cy="145369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CasellaDiTesto 10">
            <a:extLst>
              <a:ext uri="{FF2B5EF4-FFF2-40B4-BE49-F238E27FC236}">
                <a16:creationId xmlns:a16="http://schemas.microsoft.com/office/drawing/2014/main" id="{B0D1D553-84A3-47FB-B12A-431DF3803956}"/>
              </a:ext>
            </a:extLst>
          </p:cNvPr>
          <p:cNvSpPr txBox="1"/>
          <p:nvPr/>
        </p:nvSpPr>
        <p:spPr>
          <a:xfrm>
            <a:off x="7857311" y="102714"/>
            <a:ext cx="6257111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it-IT" sz="1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Quire Sans"/>
                <a:ea typeface="+mn-ea"/>
                <a:cs typeface="+mn-cs"/>
              </a:rPr>
              <a:t>ISCRIZIONI 2021 / 2022</a:t>
            </a:r>
          </a:p>
        </p:txBody>
      </p:sp>
      <p:sp>
        <p:nvSpPr>
          <p:cNvPr id="5" name="Rettangolo 6">
            <a:extLst>
              <a:ext uri="{FF2B5EF4-FFF2-40B4-BE49-F238E27FC236}">
                <a16:creationId xmlns:a16="http://schemas.microsoft.com/office/drawing/2014/main" id="{9CDE24C4-F0F5-49E8-ABC9-019D680499F4}"/>
              </a:ext>
            </a:extLst>
          </p:cNvPr>
          <p:cNvSpPr/>
          <p:nvPr/>
        </p:nvSpPr>
        <p:spPr>
          <a:xfrm>
            <a:off x="640080" y="1593671"/>
            <a:ext cx="3108960" cy="4415244"/>
          </a:xfrm>
          <a:prstGeom prst="rect">
            <a:avLst/>
          </a:prstGeom>
          <a:solidFill>
            <a:schemeClr val="bg1"/>
          </a:solidFill>
          <a:ln w="12701" cap="flat">
            <a:solidFill>
              <a:srgbClr val="2F6C76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Quire Sans"/>
              <a:ea typeface="+mn-ea"/>
              <a:cs typeface="+mn-cs"/>
            </a:endParaRPr>
          </a:p>
        </p:txBody>
      </p:sp>
      <p:sp>
        <p:nvSpPr>
          <p:cNvPr id="6" name="Rettangolo 11">
            <a:extLst>
              <a:ext uri="{FF2B5EF4-FFF2-40B4-BE49-F238E27FC236}">
                <a16:creationId xmlns:a16="http://schemas.microsoft.com/office/drawing/2014/main" id="{1D319562-0A77-43C5-949C-458D1E4C6CE6}"/>
              </a:ext>
            </a:extLst>
          </p:cNvPr>
          <p:cNvSpPr/>
          <p:nvPr/>
        </p:nvSpPr>
        <p:spPr>
          <a:xfrm>
            <a:off x="4123505" y="1563185"/>
            <a:ext cx="3108960" cy="4415244"/>
          </a:xfrm>
          <a:prstGeom prst="rect">
            <a:avLst/>
          </a:prstGeom>
          <a:solidFill>
            <a:srgbClr val="89C4CD"/>
          </a:solidFill>
          <a:ln w="12701" cap="flat">
            <a:solidFill>
              <a:srgbClr val="2F6C76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Quire Sans"/>
              <a:ea typeface="+mn-ea"/>
              <a:cs typeface="+mn-cs"/>
            </a:endParaRPr>
          </a:p>
        </p:txBody>
      </p:sp>
      <p:sp>
        <p:nvSpPr>
          <p:cNvPr id="7" name="Rettangolo 12">
            <a:extLst>
              <a:ext uri="{FF2B5EF4-FFF2-40B4-BE49-F238E27FC236}">
                <a16:creationId xmlns:a16="http://schemas.microsoft.com/office/drawing/2014/main" id="{CD529907-A0BA-4667-B1DA-C319D679FB85}"/>
              </a:ext>
            </a:extLst>
          </p:cNvPr>
          <p:cNvSpPr/>
          <p:nvPr/>
        </p:nvSpPr>
        <p:spPr>
          <a:xfrm>
            <a:off x="7606939" y="1532708"/>
            <a:ext cx="3108960" cy="4415244"/>
          </a:xfrm>
          <a:prstGeom prst="rect">
            <a:avLst/>
          </a:prstGeom>
          <a:solidFill>
            <a:schemeClr val="accent2"/>
          </a:solidFill>
          <a:ln w="12701" cap="flat">
            <a:solidFill>
              <a:srgbClr val="2F6C76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Quire Sans"/>
              <a:ea typeface="+mn-ea"/>
              <a:cs typeface="+mn-cs"/>
            </a:endParaRPr>
          </a:p>
        </p:txBody>
      </p:sp>
      <p:sp>
        <p:nvSpPr>
          <p:cNvPr id="8" name="CasellaDiTesto 8">
            <a:extLst>
              <a:ext uri="{FF2B5EF4-FFF2-40B4-BE49-F238E27FC236}">
                <a16:creationId xmlns:a16="http://schemas.microsoft.com/office/drawing/2014/main" id="{5AB2F1F1-2126-4D72-9A38-FFD7CF981DE7}"/>
              </a:ext>
            </a:extLst>
          </p:cNvPr>
          <p:cNvSpPr txBox="1"/>
          <p:nvPr/>
        </p:nvSpPr>
        <p:spPr>
          <a:xfrm>
            <a:off x="692328" y="1724293"/>
            <a:ext cx="3017520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it-IT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Quire Sans"/>
                <a:ea typeface="+mn-ea"/>
                <a:cs typeface="+mn-cs"/>
              </a:rPr>
              <a:t>SCUOLA DELL’INFANZIA</a:t>
            </a:r>
          </a:p>
        </p:txBody>
      </p:sp>
      <p:sp>
        <p:nvSpPr>
          <p:cNvPr id="9" name="CasellaDiTesto 15">
            <a:extLst>
              <a:ext uri="{FF2B5EF4-FFF2-40B4-BE49-F238E27FC236}">
                <a16:creationId xmlns:a16="http://schemas.microsoft.com/office/drawing/2014/main" id="{3103EF30-B3BE-4180-AA94-74DBA08D0E33}"/>
              </a:ext>
            </a:extLst>
          </p:cNvPr>
          <p:cNvSpPr txBox="1"/>
          <p:nvPr/>
        </p:nvSpPr>
        <p:spPr>
          <a:xfrm>
            <a:off x="4188820" y="1733007"/>
            <a:ext cx="3017520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it-IT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Quire Sans"/>
                <a:ea typeface="+mn-ea"/>
                <a:cs typeface="+mn-cs"/>
              </a:rPr>
              <a:t>SCUOLA PRIMARIA</a:t>
            </a:r>
          </a:p>
        </p:txBody>
      </p:sp>
      <p:sp>
        <p:nvSpPr>
          <p:cNvPr id="10" name="CasellaDiTesto 16">
            <a:extLst>
              <a:ext uri="{FF2B5EF4-FFF2-40B4-BE49-F238E27FC236}">
                <a16:creationId xmlns:a16="http://schemas.microsoft.com/office/drawing/2014/main" id="{297FBB87-969D-4912-888E-0C137121E1C9}"/>
              </a:ext>
            </a:extLst>
          </p:cNvPr>
          <p:cNvSpPr txBox="1"/>
          <p:nvPr/>
        </p:nvSpPr>
        <p:spPr>
          <a:xfrm>
            <a:off x="7685312" y="1741712"/>
            <a:ext cx="3017520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it-IT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Quire Sans"/>
                <a:ea typeface="+mn-ea"/>
                <a:cs typeface="+mn-cs"/>
              </a:rPr>
              <a:t>SCUOLA SECONDARIA</a:t>
            </a:r>
          </a:p>
        </p:txBody>
      </p:sp>
      <p:sp>
        <p:nvSpPr>
          <p:cNvPr id="11" name="CasellaDiTesto 13">
            <a:extLst>
              <a:ext uri="{FF2B5EF4-FFF2-40B4-BE49-F238E27FC236}">
                <a16:creationId xmlns:a16="http://schemas.microsoft.com/office/drawing/2014/main" id="{2D414EE6-0ABA-4931-AC19-6752F9DF38BC}"/>
              </a:ext>
            </a:extLst>
          </p:cNvPr>
          <p:cNvSpPr txBox="1"/>
          <p:nvPr/>
        </p:nvSpPr>
        <p:spPr>
          <a:xfrm>
            <a:off x="679271" y="2455813"/>
            <a:ext cx="3017520" cy="12003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it-IT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Quire Sans"/>
                <a:ea typeface="+mn-ea"/>
                <a:cs typeface="+mn-cs"/>
              </a:rPr>
              <a:t>Pavia -   Fossarmato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it-IT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Quire Sans"/>
                <a:ea typeface="+mn-ea"/>
                <a:cs typeface="+mn-cs"/>
              </a:rPr>
              <a:t>Pavia - 	Il Girotondo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it-IT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Quire San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it-IT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Quire Sans"/>
                <a:ea typeface="+mn-ea"/>
                <a:cs typeface="+mn-cs"/>
              </a:rPr>
              <a:t>Cura Carpignano</a:t>
            </a: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Quire Sans"/>
              <a:ea typeface="+mn-ea"/>
              <a:cs typeface="+mn-cs"/>
            </a:endParaRPr>
          </a:p>
        </p:txBody>
      </p:sp>
      <p:sp>
        <p:nvSpPr>
          <p:cNvPr id="12" name="CasellaDiTesto 17">
            <a:extLst>
              <a:ext uri="{FF2B5EF4-FFF2-40B4-BE49-F238E27FC236}">
                <a16:creationId xmlns:a16="http://schemas.microsoft.com/office/drawing/2014/main" id="{9F1690DA-0BCD-4068-9106-C765510CD735}"/>
              </a:ext>
            </a:extLst>
          </p:cNvPr>
          <p:cNvSpPr txBox="1"/>
          <p:nvPr/>
        </p:nvSpPr>
        <p:spPr>
          <a:xfrm>
            <a:off x="4153991" y="2425336"/>
            <a:ext cx="3091540" cy="175432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it-IT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Quire Sans"/>
                <a:ea typeface="+mn-ea"/>
                <a:cs typeface="+mn-cs"/>
              </a:rPr>
              <a:t>Pavia – P. Massacra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it-IT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Quire Sans"/>
                <a:ea typeface="+mn-ea"/>
                <a:cs typeface="+mn-cs"/>
              </a:rPr>
              <a:t>Pavia – G. Delfrate </a:t>
            </a:r>
            <a:r>
              <a: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Quire Sans"/>
                <a:ea typeface="+mn-ea"/>
                <a:cs typeface="+mn-cs"/>
              </a:rPr>
              <a:t>(Vallone)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it-IT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Quire Sans"/>
                <a:ea typeface="+mn-ea"/>
                <a:cs typeface="+mn-cs"/>
              </a:rPr>
              <a:t>Cura C. – S. Combi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Quire San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Quire San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it-IT" sz="1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Quire Sans"/>
                <a:ea typeface="+mn-ea"/>
                <a:cs typeface="+mn-cs"/>
              </a:rPr>
              <a:t>	</a:t>
            </a: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Quire Sans"/>
              <a:ea typeface="+mn-ea"/>
              <a:cs typeface="+mn-cs"/>
            </a:endParaRPr>
          </a:p>
        </p:txBody>
      </p:sp>
      <p:grpSp>
        <p:nvGrpSpPr>
          <p:cNvPr id="13" name="Gruppo 20">
            <a:extLst>
              <a:ext uri="{FF2B5EF4-FFF2-40B4-BE49-F238E27FC236}">
                <a16:creationId xmlns:a16="http://schemas.microsoft.com/office/drawing/2014/main" id="{C97CB46E-1713-4728-BD91-4AB15081E4EE}"/>
              </a:ext>
            </a:extLst>
          </p:cNvPr>
          <p:cNvGrpSpPr/>
          <p:nvPr/>
        </p:nvGrpSpPr>
        <p:grpSpPr>
          <a:xfrm>
            <a:off x="822960" y="5342711"/>
            <a:ext cx="561706" cy="587830"/>
            <a:chOff x="822960" y="5342711"/>
            <a:chExt cx="561706" cy="587830"/>
          </a:xfrm>
          <a:solidFill>
            <a:schemeClr val="bg1"/>
          </a:solidFill>
        </p:grpSpPr>
        <p:sp>
          <p:nvSpPr>
            <p:cNvPr id="14" name="Rettangolo 19">
              <a:extLst>
                <a:ext uri="{FF2B5EF4-FFF2-40B4-BE49-F238E27FC236}">
                  <a16:creationId xmlns:a16="http://schemas.microsoft.com/office/drawing/2014/main" id="{B10B287D-E62B-422E-A027-F628C2F514E9}"/>
                </a:ext>
              </a:extLst>
            </p:cNvPr>
            <p:cNvSpPr/>
            <p:nvPr/>
          </p:nvSpPr>
          <p:spPr>
            <a:xfrm>
              <a:off x="881201" y="5551715"/>
              <a:ext cx="470266" cy="378826"/>
            </a:xfrm>
            <a:prstGeom prst="rect">
              <a:avLst/>
            </a:prstGeom>
            <a:grpFill/>
            <a:ln w="12701" cap="flat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kumimoji="0" lang="it-IT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Quire Sans"/>
                  <a:ea typeface="+mn-ea"/>
                  <a:cs typeface="+mn-cs"/>
                </a:rPr>
                <a:t>I</a:t>
              </a:r>
            </a:p>
          </p:txBody>
        </p:sp>
        <p:sp>
          <p:nvSpPr>
            <p:cNvPr id="15" name="Triangolo isoscele 18">
              <a:extLst>
                <a:ext uri="{FF2B5EF4-FFF2-40B4-BE49-F238E27FC236}">
                  <a16:creationId xmlns:a16="http://schemas.microsoft.com/office/drawing/2014/main" id="{FBC92449-C750-4A71-87A3-01356DDBC438}"/>
                </a:ext>
              </a:extLst>
            </p:cNvPr>
            <p:cNvSpPr/>
            <p:nvPr/>
          </p:nvSpPr>
          <p:spPr>
            <a:xfrm>
              <a:off x="822960" y="5342711"/>
              <a:ext cx="561706" cy="26125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50000"/>
                <a:gd name="f8" fmla="+- 0 0 -360"/>
                <a:gd name="f9" fmla="+- 0 0 -270"/>
                <a:gd name="f10" fmla="+- 0 0 -180"/>
                <a:gd name="f11" fmla="+- 0 0 -90"/>
                <a:gd name="f12" fmla="abs f3"/>
                <a:gd name="f13" fmla="abs f4"/>
                <a:gd name="f14" fmla="abs f5"/>
                <a:gd name="f15" fmla="*/ f8 f0 1"/>
                <a:gd name="f16" fmla="*/ f9 f0 1"/>
                <a:gd name="f17" fmla="*/ f10 f0 1"/>
                <a:gd name="f18" fmla="*/ f11 f0 1"/>
                <a:gd name="f19" fmla="?: f12 f3 1"/>
                <a:gd name="f20" fmla="?: f13 f4 1"/>
                <a:gd name="f21" fmla="?: f14 f5 1"/>
                <a:gd name="f22" fmla="*/ f15 1 f2"/>
                <a:gd name="f23" fmla="*/ f16 1 f2"/>
                <a:gd name="f24" fmla="*/ f17 1 f2"/>
                <a:gd name="f25" fmla="*/ f18 1 f2"/>
                <a:gd name="f26" fmla="*/ f19 1 21600"/>
                <a:gd name="f27" fmla="*/ f20 1 21600"/>
                <a:gd name="f28" fmla="*/ 21600 f19 1"/>
                <a:gd name="f29" fmla="*/ 21600 f20 1"/>
                <a:gd name="f30" fmla="+- f22 0 f1"/>
                <a:gd name="f31" fmla="+- f23 0 f1"/>
                <a:gd name="f32" fmla="+- f24 0 f1"/>
                <a:gd name="f33" fmla="+- f25 0 f1"/>
                <a:gd name="f34" fmla="min f27 f26"/>
                <a:gd name="f35" fmla="*/ f28 1 f21"/>
                <a:gd name="f36" fmla="*/ f29 1 f21"/>
                <a:gd name="f37" fmla="val f35"/>
                <a:gd name="f38" fmla="val f36"/>
                <a:gd name="f39" fmla="*/ f6 f34 1"/>
                <a:gd name="f40" fmla="+- f38 0 f6"/>
                <a:gd name="f41" fmla="+- f37 0 f6"/>
                <a:gd name="f42" fmla="*/ f38 f34 1"/>
                <a:gd name="f43" fmla="*/ f37 f34 1"/>
                <a:gd name="f44" fmla="*/ f40 1 2"/>
                <a:gd name="f45" fmla="*/ f41 1 2"/>
                <a:gd name="f46" fmla="*/ f41 f7 1"/>
                <a:gd name="f47" fmla="+- f6 f44 0"/>
                <a:gd name="f48" fmla="*/ f46 1 200000"/>
                <a:gd name="f49" fmla="*/ f46 1 100000"/>
                <a:gd name="f50" fmla="+- f48 f45 0"/>
                <a:gd name="f51" fmla="*/ f48 f34 1"/>
                <a:gd name="f52" fmla="*/ f47 f34 1"/>
                <a:gd name="f53" fmla="*/ f49 f34 1"/>
                <a:gd name="f54" fmla="*/ f50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53" y="f39"/>
                </a:cxn>
                <a:cxn ang="f31">
                  <a:pos x="f51" y="f52"/>
                </a:cxn>
                <a:cxn ang="f32">
                  <a:pos x="f39" y="f42"/>
                </a:cxn>
                <a:cxn ang="f32">
                  <a:pos x="f53" y="f42"/>
                </a:cxn>
                <a:cxn ang="f32">
                  <a:pos x="f43" y="f42"/>
                </a:cxn>
                <a:cxn ang="f33">
                  <a:pos x="f54" y="f52"/>
                </a:cxn>
              </a:cxnLst>
              <a:rect l="f51" t="f52" r="f54" b="f42"/>
              <a:pathLst>
                <a:path>
                  <a:moveTo>
                    <a:pt x="f39" y="f42"/>
                  </a:moveTo>
                  <a:lnTo>
                    <a:pt x="f53" y="f39"/>
                  </a:lnTo>
                  <a:lnTo>
                    <a:pt x="f43" y="f42"/>
                  </a:lnTo>
                  <a:close/>
                </a:path>
              </a:pathLst>
            </a:custGeom>
            <a:grpFill/>
            <a:ln w="12701" cap="flat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Quire Sans"/>
                <a:ea typeface="+mn-ea"/>
                <a:cs typeface="+mn-cs"/>
              </a:endParaRPr>
            </a:p>
          </p:txBody>
        </p:sp>
      </p:grpSp>
      <p:grpSp>
        <p:nvGrpSpPr>
          <p:cNvPr id="16" name="Gruppo 21">
            <a:extLst>
              <a:ext uri="{FF2B5EF4-FFF2-40B4-BE49-F238E27FC236}">
                <a16:creationId xmlns:a16="http://schemas.microsoft.com/office/drawing/2014/main" id="{F6128D1B-3458-41DC-BFBE-BED632E96CE6}"/>
              </a:ext>
            </a:extLst>
          </p:cNvPr>
          <p:cNvGrpSpPr/>
          <p:nvPr/>
        </p:nvGrpSpPr>
        <p:grpSpPr>
          <a:xfrm>
            <a:off x="4214945" y="5246918"/>
            <a:ext cx="561706" cy="587831"/>
            <a:chOff x="4214945" y="5246918"/>
            <a:chExt cx="561706" cy="587831"/>
          </a:xfrm>
        </p:grpSpPr>
        <p:sp>
          <p:nvSpPr>
            <p:cNvPr id="17" name="Rettangolo 22">
              <a:extLst>
                <a:ext uri="{FF2B5EF4-FFF2-40B4-BE49-F238E27FC236}">
                  <a16:creationId xmlns:a16="http://schemas.microsoft.com/office/drawing/2014/main" id="{98BD663A-C787-4F40-B354-F38AD149B125}"/>
                </a:ext>
              </a:extLst>
            </p:cNvPr>
            <p:cNvSpPr/>
            <p:nvPr/>
          </p:nvSpPr>
          <p:spPr>
            <a:xfrm>
              <a:off x="4254136" y="5455923"/>
              <a:ext cx="470266" cy="378826"/>
            </a:xfrm>
            <a:prstGeom prst="rect">
              <a:avLst/>
            </a:prstGeom>
            <a:solidFill>
              <a:srgbClr val="89C4CD"/>
            </a:solidFill>
            <a:ln w="12701" cap="flat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kumimoji="0" lang="it-IT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dist="38095" dir="2639887">
                      <a:srgbClr val="4495A2"/>
                    </a:outerShdw>
                  </a:effectLst>
                  <a:uLnTx/>
                  <a:uFillTx/>
                  <a:latin typeface="Quire Sans"/>
                  <a:ea typeface="+mn-ea"/>
                  <a:cs typeface="+mn-cs"/>
                </a:rPr>
                <a:t>P</a:t>
              </a:r>
            </a:p>
          </p:txBody>
        </p:sp>
        <p:sp>
          <p:nvSpPr>
            <p:cNvPr id="18" name="Triangolo isoscele 23">
              <a:extLst>
                <a:ext uri="{FF2B5EF4-FFF2-40B4-BE49-F238E27FC236}">
                  <a16:creationId xmlns:a16="http://schemas.microsoft.com/office/drawing/2014/main" id="{2C2EAD72-A409-4553-8C19-65FCA27CA8A9}"/>
                </a:ext>
              </a:extLst>
            </p:cNvPr>
            <p:cNvSpPr/>
            <p:nvPr/>
          </p:nvSpPr>
          <p:spPr>
            <a:xfrm>
              <a:off x="4214945" y="5246918"/>
              <a:ext cx="561706" cy="26125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50000"/>
                <a:gd name="f8" fmla="+- 0 0 -360"/>
                <a:gd name="f9" fmla="+- 0 0 -270"/>
                <a:gd name="f10" fmla="+- 0 0 -180"/>
                <a:gd name="f11" fmla="+- 0 0 -90"/>
                <a:gd name="f12" fmla="abs f3"/>
                <a:gd name="f13" fmla="abs f4"/>
                <a:gd name="f14" fmla="abs f5"/>
                <a:gd name="f15" fmla="*/ f8 f0 1"/>
                <a:gd name="f16" fmla="*/ f9 f0 1"/>
                <a:gd name="f17" fmla="*/ f10 f0 1"/>
                <a:gd name="f18" fmla="*/ f11 f0 1"/>
                <a:gd name="f19" fmla="?: f12 f3 1"/>
                <a:gd name="f20" fmla="?: f13 f4 1"/>
                <a:gd name="f21" fmla="?: f14 f5 1"/>
                <a:gd name="f22" fmla="*/ f15 1 f2"/>
                <a:gd name="f23" fmla="*/ f16 1 f2"/>
                <a:gd name="f24" fmla="*/ f17 1 f2"/>
                <a:gd name="f25" fmla="*/ f18 1 f2"/>
                <a:gd name="f26" fmla="*/ f19 1 21600"/>
                <a:gd name="f27" fmla="*/ f20 1 21600"/>
                <a:gd name="f28" fmla="*/ 21600 f19 1"/>
                <a:gd name="f29" fmla="*/ 21600 f20 1"/>
                <a:gd name="f30" fmla="+- f22 0 f1"/>
                <a:gd name="f31" fmla="+- f23 0 f1"/>
                <a:gd name="f32" fmla="+- f24 0 f1"/>
                <a:gd name="f33" fmla="+- f25 0 f1"/>
                <a:gd name="f34" fmla="min f27 f26"/>
                <a:gd name="f35" fmla="*/ f28 1 f21"/>
                <a:gd name="f36" fmla="*/ f29 1 f21"/>
                <a:gd name="f37" fmla="val f35"/>
                <a:gd name="f38" fmla="val f36"/>
                <a:gd name="f39" fmla="*/ f6 f34 1"/>
                <a:gd name="f40" fmla="+- f38 0 f6"/>
                <a:gd name="f41" fmla="+- f37 0 f6"/>
                <a:gd name="f42" fmla="*/ f38 f34 1"/>
                <a:gd name="f43" fmla="*/ f37 f34 1"/>
                <a:gd name="f44" fmla="*/ f40 1 2"/>
                <a:gd name="f45" fmla="*/ f41 1 2"/>
                <a:gd name="f46" fmla="*/ f41 f7 1"/>
                <a:gd name="f47" fmla="+- f6 f44 0"/>
                <a:gd name="f48" fmla="*/ f46 1 200000"/>
                <a:gd name="f49" fmla="*/ f46 1 100000"/>
                <a:gd name="f50" fmla="+- f48 f45 0"/>
                <a:gd name="f51" fmla="*/ f48 f34 1"/>
                <a:gd name="f52" fmla="*/ f47 f34 1"/>
                <a:gd name="f53" fmla="*/ f49 f34 1"/>
                <a:gd name="f54" fmla="*/ f50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53" y="f39"/>
                </a:cxn>
                <a:cxn ang="f31">
                  <a:pos x="f51" y="f52"/>
                </a:cxn>
                <a:cxn ang="f32">
                  <a:pos x="f39" y="f42"/>
                </a:cxn>
                <a:cxn ang="f32">
                  <a:pos x="f53" y="f42"/>
                </a:cxn>
                <a:cxn ang="f32">
                  <a:pos x="f43" y="f42"/>
                </a:cxn>
                <a:cxn ang="f33">
                  <a:pos x="f54" y="f52"/>
                </a:cxn>
              </a:cxnLst>
              <a:rect l="f51" t="f52" r="f54" b="f42"/>
              <a:pathLst>
                <a:path>
                  <a:moveTo>
                    <a:pt x="f39" y="f42"/>
                  </a:moveTo>
                  <a:lnTo>
                    <a:pt x="f53" y="f39"/>
                  </a:lnTo>
                  <a:lnTo>
                    <a:pt x="f43" y="f42"/>
                  </a:lnTo>
                  <a:close/>
                </a:path>
              </a:pathLst>
            </a:custGeom>
            <a:solidFill>
              <a:srgbClr val="89C4CD"/>
            </a:solidFill>
            <a:ln w="12701" cap="flat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Quire Sans"/>
                <a:ea typeface="+mn-ea"/>
                <a:cs typeface="+mn-cs"/>
              </a:endParaRPr>
            </a:p>
          </p:txBody>
        </p:sp>
      </p:grpSp>
      <p:grpSp>
        <p:nvGrpSpPr>
          <p:cNvPr id="19" name="Gruppo 24">
            <a:extLst>
              <a:ext uri="{FF2B5EF4-FFF2-40B4-BE49-F238E27FC236}">
                <a16:creationId xmlns:a16="http://schemas.microsoft.com/office/drawing/2014/main" id="{650D6613-7963-4C9B-BCB9-7BF87C5611A2}"/>
              </a:ext>
            </a:extLst>
          </p:cNvPr>
          <p:cNvGrpSpPr/>
          <p:nvPr/>
        </p:nvGrpSpPr>
        <p:grpSpPr>
          <a:xfrm>
            <a:off x="7698379" y="5229499"/>
            <a:ext cx="561706" cy="587830"/>
            <a:chOff x="7698379" y="5229499"/>
            <a:chExt cx="561706" cy="587830"/>
          </a:xfrm>
          <a:solidFill>
            <a:schemeClr val="accent2"/>
          </a:solidFill>
        </p:grpSpPr>
        <p:sp>
          <p:nvSpPr>
            <p:cNvPr id="20" name="Rettangolo 25">
              <a:extLst>
                <a:ext uri="{FF2B5EF4-FFF2-40B4-BE49-F238E27FC236}">
                  <a16:creationId xmlns:a16="http://schemas.microsoft.com/office/drawing/2014/main" id="{71EBE56D-A286-494D-B510-AF5E761E0F18}"/>
                </a:ext>
              </a:extLst>
            </p:cNvPr>
            <p:cNvSpPr/>
            <p:nvPr/>
          </p:nvSpPr>
          <p:spPr>
            <a:xfrm>
              <a:off x="7737570" y="5438503"/>
              <a:ext cx="470266" cy="378826"/>
            </a:xfrm>
            <a:prstGeom prst="rect">
              <a:avLst/>
            </a:prstGeom>
            <a:grpFill/>
            <a:ln w="12701" cap="flat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kumimoji="0" lang="it-IT" sz="1800" b="1" i="0" u="none" strike="noStrike" kern="1200" cap="none" spc="50" normalizeH="0" baseline="0" noProof="0" dirty="0">
                  <a:ln>
                    <a:noFill/>
                  </a:ln>
                  <a:solidFill>
                    <a:srgbClr val="000000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Quire Sans"/>
                  <a:ea typeface="+mn-ea"/>
                  <a:cs typeface="+mn-cs"/>
                </a:rPr>
                <a:t>S</a:t>
              </a:r>
            </a:p>
          </p:txBody>
        </p:sp>
        <p:sp>
          <p:nvSpPr>
            <p:cNvPr id="21" name="Triangolo isoscele 26">
              <a:extLst>
                <a:ext uri="{FF2B5EF4-FFF2-40B4-BE49-F238E27FC236}">
                  <a16:creationId xmlns:a16="http://schemas.microsoft.com/office/drawing/2014/main" id="{C60E232D-0FE4-45C5-A6DE-E4182F26D5C3}"/>
                </a:ext>
              </a:extLst>
            </p:cNvPr>
            <p:cNvSpPr/>
            <p:nvPr/>
          </p:nvSpPr>
          <p:spPr>
            <a:xfrm>
              <a:off x="7698379" y="5229499"/>
              <a:ext cx="561706" cy="26125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50000"/>
                <a:gd name="f8" fmla="+- 0 0 -360"/>
                <a:gd name="f9" fmla="+- 0 0 -270"/>
                <a:gd name="f10" fmla="+- 0 0 -180"/>
                <a:gd name="f11" fmla="+- 0 0 -90"/>
                <a:gd name="f12" fmla="abs f3"/>
                <a:gd name="f13" fmla="abs f4"/>
                <a:gd name="f14" fmla="abs f5"/>
                <a:gd name="f15" fmla="*/ f8 f0 1"/>
                <a:gd name="f16" fmla="*/ f9 f0 1"/>
                <a:gd name="f17" fmla="*/ f10 f0 1"/>
                <a:gd name="f18" fmla="*/ f11 f0 1"/>
                <a:gd name="f19" fmla="?: f12 f3 1"/>
                <a:gd name="f20" fmla="?: f13 f4 1"/>
                <a:gd name="f21" fmla="?: f14 f5 1"/>
                <a:gd name="f22" fmla="*/ f15 1 f2"/>
                <a:gd name="f23" fmla="*/ f16 1 f2"/>
                <a:gd name="f24" fmla="*/ f17 1 f2"/>
                <a:gd name="f25" fmla="*/ f18 1 f2"/>
                <a:gd name="f26" fmla="*/ f19 1 21600"/>
                <a:gd name="f27" fmla="*/ f20 1 21600"/>
                <a:gd name="f28" fmla="*/ 21600 f19 1"/>
                <a:gd name="f29" fmla="*/ 21600 f20 1"/>
                <a:gd name="f30" fmla="+- f22 0 f1"/>
                <a:gd name="f31" fmla="+- f23 0 f1"/>
                <a:gd name="f32" fmla="+- f24 0 f1"/>
                <a:gd name="f33" fmla="+- f25 0 f1"/>
                <a:gd name="f34" fmla="min f27 f26"/>
                <a:gd name="f35" fmla="*/ f28 1 f21"/>
                <a:gd name="f36" fmla="*/ f29 1 f21"/>
                <a:gd name="f37" fmla="val f35"/>
                <a:gd name="f38" fmla="val f36"/>
                <a:gd name="f39" fmla="*/ f6 f34 1"/>
                <a:gd name="f40" fmla="+- f38 0 f6"/>
                <a:gd name="f41" fmla="+- f37 0 f6"/>
                <a:gd name="f42" fmla="*/ f38 f34 1"/>
                <a:gd name="f43" fmla="*/ f37 f34 1"/>
                <a:gd name="f44" fmla="*/ f40 1 2"/>
                <a:gd name="f45" fmla="*/ f41 1 2"/>
                <a:gd name="f46" fmla="*/ f41 f7 1"/>
                <a:gd name="f47" fmla="+- f6 f44 0"/>
                <a:gd name="f48" fmla="*/ f46 1 200000"/>
                <a:gd name="f49" fmla="*/ f46 1 100000"/>
                <a:gd name="f50" fmla="+- f48 f45 0"/>
                <a:gd name="f51" fmla="*/ f48 f34 1"/>
                <a:gd name="f52" fmla="*/ f47 f34 1"/>
                <a:gd name="f53" fmla="*/ f49 f34 1"/>
                <a:gd name="f54" fmla="*/ f50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53" y="f39"/>
                </a:cxn>
                <a:cxn ang="f31">
                  <a:pos x="f51" y="f52"/>
                </a:cxn>
                <a:cxn ang="f32">
                  <a:pos x="f39" y="f42"/>
                </a:cxn>
                <a:cxn ang="f32">
                  <a:pos x="f53" y="f42"/>
                </a:cxn>
                <a:cxn ang="f32">
                  <a:pos x="f43" y="f42"/>
                </a:cxn>
                <a:cxn ang="f33">
                  <a:pos x="f54" y="f52"/>
                </a:cxn>
              </a:cxnLst>
              <a:rect l="f51" t="f52" r="f54" b="f42"/>
              <a:pathLst>
                <a:path>
                  <a:moveTo>
                    <a:pt x="f39" y="f42"/>
                  </a:moveTo>
                  <a:lnTo>
                    <a:pt x="f53" y="f39"/>
                  </a:lnTo>
                  <a:lnTo>
                    <a:pt x="f43" y="f42"/>
                  </a:lnTo>
                  <a:close/>
                </a:path>
              </a:pathLst>
            </a:custGeom>
            <a:grpFill/>
            <a:ln w="12701" cap="flat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Quire Sans"/>
                <a:ea typeface="+mn-ea"/>
                <a:cs typeface="+mn-cs"/>
              </a:endParaRPr>
            </a:p>
          </p:txBody>
        </p:sp>
      </p:grpSp>
      <p:sp>
        <p:nvSpPr>
          <p:cNvPr id="22" name="CasellaDiTesto 28">
            <a:extLst>
              <a:ext uri="{FF2B5EF4-FFF2-40B4-BE49-F238E27FC236}">
                <a16:creationId xmlns:a16="http://schemas.microsoft.com/office/drawing/2014/main" id="{C9F5B278-032B-4AA3-8399-8658BECA7125}"/>
              </a:ext>
            </a:extLst>
          </p:cNvPr>
          <p:cNvSpPr txBox="1"/>
          <p:nvPr/>
        </p:nvSpPr>
        <p:spPr>
          <a:xfrm>
            <a:off x="7685312" y="2420983"/>
            <a:ext cx="3017520" cy="12003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it-IT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Quire Sans"/>
                <a:ea typeface="+mn-ea"/>
                <a:cs typeface="+mn-cs"/>
              </a:rPr>
              <a:t>Pavia – C Angelini</a:t>
            </a: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Quire San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Quire San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Quire San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it-IT" sz="1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Quire Sans"/>
                <a:ea typeface="+mn-ea"/>
                <a:cs typeface="+mn-cs"/>
              </a:rPr>
              <a:t>	</a:t>
            </a: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Quire Sans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5">
    <p:bg>
      <p:bgPr>
        <a:pattFill prst="pct80">
          <a:fgClr>
            <a:srgbClr val="FFC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vale 24"/>
          <p:cNvSpPr/>
          <p:nvPr/>
        </p:nvSpPr>
        <p:spPr>
          <a:xfrm>
            <a:off x="9447298" y="4378739"/>
            <a:ext cx="2176384" cy="2007230"/>
          </a:xfrm>
          <a:prstGeom prst="ellipse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4" name="Ovale 23"/>
          <p:cNvSpPr/>
          <p:nvPr/>
        </p:nvSpPr>
        <p:spPr>
          <a:xfrm>
            <a:off x="7874821" y="1933843"/>
            <a:ext cx="2176384" cy="2007230"/>
          </a:xfrm>
          <a:prstGeom prst="ellipse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2" name="Ovale 21"/>
          <p:cNvSpPr/>
          <p:nvPr/>
        </p:nvSpPr>
        <p:spPr>
          <a:xfrm>
            <a:off x="3713678" y="4422752"/>
            <a:ext cx="2176384" cy="2007230"/>
          </a:xfrm>
          <a:prstGeom prst="ellipse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" name="CasellaDiTesto 10">
            <a:extLst>
              <a:ext uri="{FF2B5EF4-FFF2-40B4-BE49-F238E27FC236}">
                <a16:creationId xmlns:a16="http://schemas.microsoft.com/office/drawing/2014/main" id="{219130C7-FBED-43A6-B0C0-17BB06510256}"/>
              </a:ext>
            </a:extLst>
          </p:cNvPr>
          <p:cNvSpPr txBox="1"/>
          <p:nvPr/>
        </p:nvSpPr>
        <p:spPr>
          <a:xfrm>
            <a:off x="8339770" y="465215"/>
            <a:ext cx="3051999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800" i="1" u="none" strike="noStrike" kern="1200" cap="none" spc="0" baseline="0" dirty="0">
                <a:solidFill>
                  <a:srgbClr val="002060"/>
                </a:solidFill>
                <a:uFillTx/>
                <a:latin typeface="Comic Sans MS" charset="0"/>
                <a:ea typeface="Comic Sans MS" charset="0"/>
                <a:cs typeface="Comic Sans MS" charset="0"/>
              </a:rPr>
              <a:t>ISCRIZIONI 2021/2022</a:t>
            </a:r>
          </a:p>
        </p:txBody>
      </p:sp>
      <p:sp>
        <p:nvSpPr>
          <p:cNvPr id="12" name="CasellaDiTesto 17">
            <a:extLst>
              <a:ext uri="{FF2B5EF4-FFF2-40B4-BE49-F238E27FC236}">
                <a16:creationId xmlns:a16="http://schemas.microsoft.com/office/drawing/2014/main" id="{9BF5F025-349E-4A13-9E3A-08ED2562E12D}"/>
              </a:ext>
            </a:extLst>
          </p:cNvPr>
          <p:cNvSpPr txBox="1"/>
          <p:nvPr/>
        </p:nvSpPr>
        <p:spPr>
          <a:xfrm>
            <a:off x="8170945" y="2474121"/>
            <a:ext cx="1871050" cy="101566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800" b="1" i="0" u="none" strike="noStrike" kern="1200" cap="none" spc="0" baseline="0" dirty="0">
                <a:uFillTx/>
                <a:latin typeface="Chinacat Thin" charset="0"/>
                <a:ea typeface="Chinacat Thin" charset="0"/>
                <a:cs typeface="Chinacat Thin" charset="0"/>
              </a:rPr>
              <a:t>Pavia – </a:t>
            </a:r>
            <a:r>
              <a:rPr lang="it-IT" b="1" dirty="0">
                <a:latin typeface="Chinacat Thin" charset="0"/>
                <a:ea typeface="Chinacat Thin" charset="0"/>
                <a:cs typeface="Chinacat Thin" charset="0"/>
              </a:rPr>
              <a:t>Scuola dell’Infanzia di Fossarmato</a:t>
            </a:r>
            <a:endParaRPr lang="it-IT" sz="1800" b="1" i="0" u="none" strike="noStrike" kern="1200" cap="none" spc="0" baseline="0" dirty="0">
              <a:uFillTx/>
              <a:latin typeface="Chinacat Thin" charset="0"/>
              <a:ea typeface="Chinacat Thin" charset="0"/>
              <a:cs typeface="Chinacat Thin" charset="0"/>
            </a:endParaRPr>
          </a:p>
        </p:txBody>
      </p:sp>
      <p:pic>
        <p:nvPicPr>
          <p:cNvPr id="5" name="Immagine 8">
            <a:extLst>
              <a:ext uri="{FF2B5EF4-FFF2-40B4-BE49-F238E27FC236}">
                <a16:creationId xmlns:a16="http://schemas.microsoft.com/office/drawing/2014/main" id="{2EC3B813-BCB6-4EA7-8AD1-DC43879A7C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12494" y="1586487"/>
            <a:ext cx="2777654" cy="27019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CasellaDiTesto 17">
            <a:extLst>
              <a:ext uri="{FF2B5EF4-FFF2-40B4-BE49-F238E27FC236}">
                <a16:creationId xmlns:a16="http://schemas.microsoft.com/office/drawing/2014/main" id="{8CDE0533-9FCB-4742-B3EF-17FA5E54B6E5}"/>
              </a:ext>
            </a:extLst>
          </p:cNvPr>
          <p:cNvSpPr txBox="1"/>
          <p:nvPr/>
        </p:nvSpPr>
        <p:spPr>
          <a:xfrm>
            <a:off x="3878411" y="4964702"/>
            <a:ext cx="2028267" cy="92333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800" b="1" i="0" u="none" strike="noStrike" kern="1200" cap="none" spc="0" baseline="0" dirty="0">
                <a:uFillTx/>
                <a:latin typeface="Chinacat Thin" charset="0"/>
                <a:ea typeface="Chinacat Thin" charset="0"/>
                <a:cs typeface="Chinacat Thin" charset="0"/>
              </a:rPr>
              <a:t>Cura C. – </a:t>
            </a:r>
            <a:r>
              <a:rPr lang="it-IT" b="1" kern="0" dirty="0">
                <a:latin typeface="Chinacat Thin" charset="0"/>
                <a:ea typeface="Chinacat Thin" charset="0"/>
                <a:cs typeface="Chinacat Thin" charset="0"/>
              </a:rPr>
              <a:t>Scuola dell’Infanzia di Cura Carpignano</a:t>
            </a:r>
            <a:endParaRPr lang="it-IT" sz="1800" b="0" i="0" u="none" strike="noStrike" kern="1200" cap="none" spc="0" baseline="0" dirty="0">
              <a:uFillTx/>
              <a:latin typeface="Chinacat Thin" charset="0"/>
              <a:ea typeface="Chinacat Thin" charset="0"/>
              <a:cs typeface="Chinacat Thin" charset="0"/>
            </a:endParaRPr>
          </a:p>
        </p:txBody>
      </p:sp>
      <p:sp>
        <p:nvSpPr>
          <p:cNvPr id="14" name="CasellaDiTesto 17">
            <a:extLst>
              <a:ext uri="{FF2B5EF4-FFF2-40B4-BE49-F238E27FC236}">
                <a16:creationId xmlns:a16="http://schemas.microsoft.com/office/drawing/2014/main" id="{2ADE5B89-E739-4BE0-9539-996749A9987A}"/>
              </a:ext>
            </a:extLst>
          </p:cNvPr>
          <p:cNvSpPr txBox="1"/>
          <p:nvPr/>
        </p:nvSpPr>
        <p:spPr>
          <a:xfrm>
            <a:off x="9794699" y="4964702"/>
            <a:ext cx="1888790" cy="12003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800" b="1" i="0" u="none" strike="noStrike" kern="1200" cap="none" spc="0" baseline="0" dirty="0">
                <a:uFillTx/>
                <a:latin typeface="Chinacat Thin" charset="0"/>
                <a:ea typeface="Chinacat Thin" charset="0"/>
                <a:cs typeface="Chinacat Thin" charset="0"/>
              </a:rPr>
              <a:t>Pavia – </a:t>
            </a:r>
            <a:r>
              <a:rPr lang="it-IT" b="1" dirty="0">
                <a:latin typeface="Chinacat Thin" charset="0"/>
                <a:ea typeface="Chinacat Thin" charset="0"/>
                <a:cs typeface="Chinacat Thin" charset="0"/>
              </a:rPr>
              <a:t>Scuola dell’Infanzia “Girotondo”</a:t>
            </a:r>
            <a:endParaRPr lang="it-IT" sz="1800" b="0" i="0" u="none" strike="noStrike" kern="1200" cap="none" spc="0" baseline="0" dirty="0">
              <a:uFillTx/>
              <a:latin typeface="Chinacat Thin" charset="0"/>
              <a:ea typeface="Chinacat Thin" charset="0"/>
              <a:cs typeface="Chinacat Thin" charset="0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800" b="1" i="0" u="none" strike="noStrike" kern="1200" cap="none" spc="0" baseline="0" dirty="0">
                <a:solidFill>
                  <a:srgbClr val="002060"/>
                </a:solidFill>
                <a:uFillTx/>
                <a:latin typeface="Quire Sans"/>
              </a:rPr>
              <a:t>	</a:t>
            </a:r>
            <a:endParaRPr lang="it-IT" sz="1800" b="0" i="0" u="none" strike="noStrike" kern="1200" cap="none" spc="0" baseline="0" dirty="0">
              <a:solidFill>
                <a:srgbClr val="002060"/>
              </a:solidFill>
              <a:uFillTx/>
              <a:latin typeface="Quire Sans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57029" y="1978041"/>
            <a:ext cx="2763725" cy="1902761"/>
          </a:xfrm>
          <a:prstGeom prst="rect">
            <a:avLst/>
          </a:prstGeom>
          <a:ln w="38100">
            <a:solidFill>
              <a:srgbClr val="00D5EE"/>
            </a:solidFill>
          </a:ln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660543" y="4373004"/>
            <a:ext cx="2920422" cy="1962158"/>
          </a:xfrm>
          <a:prstGeom prst="rect">
            <a:avLst/>
          </a:prstGeom>
          <a:ln w="38100">
            <a:solidFill>
              <a:srgbClr val="008BF2"/>
            </a:solidFill>
          </a:ln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16687" y="4388157"/>
            <a:ext cx="2763153" cy="2076420"/>
          </a:xfrm>
          <a:prstGeom prst="rect">
            <a:avLst/>
          </a:prstGeom>
          <a:ln w="38100">
            <a:solidFill>
              <a:srgbClr val="93F2FF"/>
            </a:solidFill>
          </a:ln>
        </p:spPr>
      </p:pic>
      <p:sp>
        <p:nvSpPr>
          <p:cNvPr id="18" name="CasellaDiTesto 10">
            <a:extLst>
              <a:ext uri="{FF2B5EF4-FFF2-40B4-BE49-F238E27FC236}">
                <a16:creationId xmlns:a16="http://schemas.microsoft.com/office/drawing/2014/main" id="{219130C7-FBED-43A6-B0C0-17BB06510256}"/>
              </a:ext>
            </a:extLst>
          </p:cNvPr>
          <p:cNvSpPr txBox="1"/>
          <p:nvPr/>
        </p:nvSpPr>
        <p:spPr>
          <a:xfrm>
            <a:off x="994777" y="472636"/>
            <a:ext cx="5858669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b="1" i="1" dirty="0">
                <a:solidFill>
                  <a:srgbClr val="002060"/>
                </a:solidFill>
                <a:latin typeface="Comic Sans MS" charset="0"/>
                <a:ea typeface="Comic Sans MS" charset="0"/>
                <a:cs typeface="Comic Sans MS" charset="0"/>
              </a:rPr>
              <a:t>ISTITUTO COMPRENSIVO DI VIA ANGELINI</a:t>
            </a:r>
            <a:endParaRPr lang="it-IT" sz="1800" b="1" i="1" u="none" strike="noStrike" kern="1200" cap="none" spc="0" baseline="0" dirty="0">
              <a:solidFill>
                <a:srgbClr val="002060"/>
              </a:solidFill>
              <a:uFillTx/>
              <a:latin typeface="Comic Sans MS" charset="0"/>
              <a:ea typeface="Comic Sans MS" charset="0"/>
              <a:cs typeface="Comic Sans MS" charset="0"/>
            </a:endParaRPr>
          </a:p>
        </p:txBody>
      </p:sp>
      <p:grpSp>
        <p:nvGrpSpPr>
          <p:cNvPr id="19" name="Gruppo 6">
            <a:extLst>
              <a:ext uri="{FF2B5EF4-FFF2-40B4-BE49-F238E27FC236}">
                <a16:creationId xmlns:a16="http://schemas.microsoft.com/office/drawing/2014/main" id="{4C744495-B7F3-4B89-BB22-4AE47466F137}"/>
              </a:ext>
            </a:extLst>
          </p:cNvPr>
          <p:cNvGrpSpPr/>
          <p:nvPr/>
        </p:nvGrpSpPr>
        <p:grpSpPr>
          <a:xfrm>
            <a:off x="101827" y="200299"/>
            <a:ext cx="561706" cy="587830"/>
            <a:chOff x="101827" y="200299"/>
            <a:chExt cx="561706" cy="587830"/>
          </a:xfrm>
        </p:grpSpPr>
        <p:sp>
          <p:nvSpPr>
            <p:cNvPr id="20" name="Rettangolo 11">
              <a:extLst>
                <a:ext uri="{FF2B5EF4-FFF2-40B4-BE49-F238E27FC236}">
                  <a16:creationId xmlns:a16="http://schemas.microsoft.com/office/drawing/2014/main" id="{192CE5C3-A6D3-4718-94B9-6C2FF7F9A3E4}"/>
                </a:ext>
              </a:extLst>
            </p:cNvPr>
            <p:cNvSpPr/>
            <p:nvPr/>
          </p:nvSpPr>
          <p:spPr>
            <a:xfrm>
              <a:off x="141018" y="409303"/>
              <a:ext cx="470266" cy="378826"/>
            </a:xfrm>
            <a:prstGeom prst="rect">
              <a:avLst/>
            </a:prstGeom>
            <a:gradFill>
              <a:gsLst>
                <a:gs pos="0">
                  <a:srgbClr val="F5FAFB"/>
                </a:gs>
                <a:gs pos="100000">
                  <a:srgbClr val="A6D3DA"/>
                </a:gs>
              </a:gsLst>
              <a:lin ang="5400000"/>
            </a:gradFill>
            <a:ln w="12701" cap="flat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it-IT" b="1" spc="50" dirty="0">
                  <a:solidFill>
                    <a:srgbClr val="002060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Quire Sans"/>
                </a:rPr>
                <a:t>I</a:t>
              </a:r>
              <a:endParaRPr lang="it-IT" sz="1800" b="1" i="0" u="none" strike="noStrike" kern="1200" cap="none" spc="50" baseline="0" dirty="0">
                <a:solidFill>
                  <a:srgbClr val="00206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FillTx/>
                <a:latin typeface="Quire Sans"/>
              </a:endParaRPr>
            </a:p>
          </p:txBody>
        </p:sp>
        <p:sp>
          <p:nvSpPr>
            <p:cNvPr id="21" name="Triangolo isoscele 12">
              <a:extLst>
                <a:ext uri="{FF2B5EF4-FFF2-40B4-BE49-F238E27FC236}">
                  <a16:creationId xmlns:a16="http://schemas.microsoft.com/office/drawing/2014/main" id="{F26841E7-F41A-4E00-AEE0-BB7352588285}"/>
                </a:ext>
              </a:extLst>
            </p:cNvPr>
            <p:cNvSpPr/>
            <p:nvPr/>
          </p:nvSpPr>
          <p:spPr>
            <a:xfrm>
              <a:off x="101827" y="200299"/>
              <a:ext cx="561706" cy="26125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50000"/>
                <a:gd name="f8" fmla="+- 0 0 -360"/>
                <a:gd name="f9" fmla="+- 0 0 -270"/>
                <a:gd name="f10" fmla="+- 0 0 -180"/>
                <a:gd name="f11" fmla="+- 0 0 -90"/>
                <a:gd name="f12" fmla="abs f3"/>
                <a:gd name="f13" fmla="abs f4"/>
                <a:gd name="f14" fmla="abs f5"/>
                <a:gd name="f15" fmla="*/ f8 f0 1"/>
                <a:gd name="f16" fmla="*/ f9 f0 1"/>
                <a:gd name="f17" fmla="*/ f10 f0 1"/>
                <a:gd name="f18" fmla="*/ f11 f0 1"/>
                <a:gd name="f19" fmla="?: f12 f3 1"/>
                <a:gd name="f20" fmla="?: f13 f4 1"/>
                <a:gd name="f21" fmla="?: f14 f5 1"/>
                <a:gd name="f22" fmla="*/ f15 1 f2"/>
                <a:gd name="f23" fmla="*/ f16 1 f2"/>
                <a:gd name="f24" fmla="*/ f17 1 f2"/>
                <a:gd name="f25" fmla="*/ f18 1 f2"/>
                <a:gd name="f26" fmla="*/ f19 1 21600"/>
                <a:gd name="f27" fmla="*/ f20 1 21600"/>
                <a:gd name="f28" fmla="*/ 21600 f19 1"/>
                <a:gd name="f29" fmla="*/ 21600 f20 1"/>
                <a:gd name="f30" fmla="+- f22 0 f1"/>
                <a:gd name="f31" fmla="+- f23 0 f1"/>
                <a:gd name="f32" fmla="+- f24 0 f1"/>
                <a:gd name="f33" fmla="+- f25 0 f1"/>
                <a:gd name="f34" fmla="min f27 f26"/>
                <a:gd name="f35" fmla="*/ f28 1 f21"/>
                <a:gd name="f36" fmla="*/ f29 1 f21"/>
                <a:gd name="f37" fmla="val f35"/>
                <a:gd name="f38" fmla="val f36"/>
                <a:gd name="f39" fmla="*/ f6 f34 1"/>
                <a:gd name="f40" fmla="+- f38 0 f6"/>
                <a:gd name="f41" fmla="+- f37 0 f6"/>
                <a:gd name="f42" fmla="*/ f38 f34 1"/>
                <a:gd name="f43" fmla="*/ f37 f34 1"/>
                <a:gd name="f44" fmla="*/ f40 1 2"/>
                <a:gd name="f45" fmla="*/ f41 1 2"/>
                <a:gd name="f46" fmla="*/ f41 f7 1"/>
                <a:gd name="f47" fmla="+- f6 f44 0"/>
                <a:gd name="f48" fmla="*/ f46 1 200000"/>
                <a:gd name="f49" fmla="*/ f46 1 100000"/>
                <a:gd name="f50" fmla="+- f48 f45 0"/>
                <a:gd name="f51" fmla="*/ f48 f34 1"/>
                <a:gd name="f52" fmla="*/ f47 f34 1"/>
                <a:gd name="f53" fmla="*/ f49 f34 1"/>
                <a:gd name="f54" fmla="*/ f50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53" y="f39"/>
                </a:cxn>
                <a:cxn ang="f31">
                  <a:pos x="f51" y="f52"/>
                </a:cxn>
                <a:cxn ang="f32">
                  <a:pos x="f39" y="f42"/>
                </a:cxn>
                <a:cxn ang="f32">
                  <a:pos x="f53" y="f42"/>
                </a:cxn>
                <a:cxn ang="f32">
                  <a:pos x="f43" y="f42"/>
                </a:cxn>
                <a:cxn ang="f33">
                  <a:pos x="f54" y="f52"/>
                </a:cxn>
              </a:cxnLst>
              <a:rect l="f51" t="f52" r="f54" b="f42"/>
              <a:pathLst>
                <a:path>
                  <a:moveTo>
                    <a:pt x="f39" y="f42"/>
                  </a:moveTo>
                  <a:lnTo>
                    <a:pt x="f53" y="f39"/>
                  </a:lnTo>
                  <a:lnTo>
                    <a:pt x="f43" y="f42"/>
                  </a:lnTo>
                  <a:close/>
                </a:path>
              </a:pathLst>
            </a:custGeom>
            <a:gradFill>
              <a:gsLst>
                <a:gs pos="0">
                  <a:srgbClr val="F5FAFB"/>
                </a:gs>
                <a:gs pos="100000">
                  <a:srgbClr val="A6D3DA"/>
                </a:gs>
              </a:gsLst>
              <a:lin ang="5400000"/>
            </a:gradFill>
            <a:ln w="12701" cap="flat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Quire Sans"/>
              </a:endParaRPr>
            </a:p>
          </p:txBody>
        </p:sp>
      </p:grpSp>
      <p:sp>
        <p:nvSpPr>
          <p:cNvPr id="17" name="Rettangolo 16"/>
          <p:cNvSpPr/>
          <p:nvPr/>
        </p:nvSpPr>
        <p:spPr>
          <a:xfrm>
            <a:off x="814749" y="785912"/>
            <a:ext cx="10328532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6600" b="1" cap="none" spc="0" dirty="0">
                <a:ln w="10160">
                  <a:solidFill>
                    <a:srgbClr val="008BF2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ekton Pro" charset="0"/>
                <a:ea typeface="Tekton Pro" charset="0"/>
                <a:cs typeface="Tekton Pro" charset="0"/>
              </a:rPr>
              <a:t>Le nostre Scuole dell’Infanzia</a:t>
            </a:r>
            <a:endParaRPr lang="it-IT" sz="6600" b="1" cap="none" spc="0" dirty="0">
              <a:ln w="10160">
                <a:solidFill>
                  <a:srgbClr val="008BF2"/>
                </a:solidFill>
                <a:prstDash val="solid"/>
              </a:ln>
              <a:solidFill>
                <a:schemeClr val="bg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3">
    <p:bg>
      <p:bgPr>
        <a:pattFill prst="pct5">
          <a:fgClr>
            <a:srgbClr val="FFC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7">
            <a:extLst>
              <a:ext uri="{FF2B5EF4-FFF2-40B4-BE49-F238E27FC236}">
                <a16:creationId xmlns:a16="http://schemas.microsoft.com/office/drawing/2014/main" id="{5C7ABA6A-94D7-4FED-BD66-C62FBA9CF3B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r="10953"/>
          <a:stretch>
            <a:fillRect/>
          </a:stretch>
        </p:blipFill>
        <p:spPr>
          <a:xfrm rot="1989252">
            <a:off x="10593981" y="13061"/>
            <a:ext cx="1646880" cy="145369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901700" y="225581"/>
            <a:ext cx="6400800" cy="685800"/>
          </a:xfrm>
        </p:spPr>
        <p:txBody>
          <a:bodyPr/>
          <a:lstStyle/>
          <a:p>
            <a:r>
              <a:rPr lang="it-IT" sz="6000" dirty="0">
                <a:solidFill>
                  <a:srgbClr val="00B0F0"/>
                </a:solidFill>
                <a:latin typeface="Tekton Pro" charset="0"/>
                <a:ea typeface="Tekton Pro" charset="0"/>
                <a:cs typeface="Tekton Pro" charset="0"/>
              </a:rPr>
              <a:t>Orari</a:t>
            </a:r>
          </a:p>
        </p:txBody>
      </p:sp>
      <p:graphicFrame>
        <p:nvGraphicFramePr>
          <p:cNvPr id="10" name="Tabel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8724537"/>
              </p:ext>
            </p:extLst>
          </p:nvPr>
        </p:nvGraphicFramePr>
        <p:xfrm>
          <a:off x="2353123" y="1124858"/>
          <a:ext cx="7248076" cy="315852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5744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736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516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it-IT" sz="1600" dirty="0">
                        <a:effectLst/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8.00 – 9.00</a:t>
                      </a:r>
                    </a:p>
                  </a:txBody>
                  <a:tcPr marL="68580" marR="68580" marT="0" marB="0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D5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D5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it-IT" sz="1600" b="1" dirty="0">
                        <a:effectLst/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600" b="1" dirty="0"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INGRESSO – ACCOGLIENZA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it-IT" sz="1600" b="1" dirty="0">
                        <a:effectLst/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D5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D5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516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it-IT" sz="1600" dirty="0">
                        <a:effectLst/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11.30</a:t>
                      </a:r>
                    </a:p>
                  </a:txBody>
                  <a:tcPr marL="68580" marR="68580" marT="0" marB="0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D5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D5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D5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it-IT" sz="1600" b="1" dirty="0">
                        <a:effectLst/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600" b="1" dirty="0"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PRIMA USCITA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it-IT" sz="1600" b="1" dirty="0">
                        <a:effectLst/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D5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D5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D5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774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it-IT" sz="1600" dirty="0">
                        <a:effectLst/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13.00 - 13.30</a:t>
                      </a:r>
                    </a:p>
                  </a:txBody>
                  <a:tcPr marL="68580" marR="68580" marT="0" marB="0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D5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D5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D5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600" b="1" dirty="0">
                        <a:effectLst/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dirty="0"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SECONDA USCITA O ENTRATA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D5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D5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D5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774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it-IT" sz="1600" dirty="0">
                        <a:effectLst/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16.00 – 16.30</a:t>
                      </a:r>
                    </a:p>
                  </a:txBody>
                  <a:tcPr marL="68580" marR="68580" marT="0" marB="0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D5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D5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it-IT" sz="1600" b="1" dirty="0">
                        <a:effectLst/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600" b="1" dirty="0"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USCITA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600" b="1" dirty="0"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D5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D5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" name="CasellaDiTesto 11"/>
          <p:cNvSpPr txBox="1"/>
          <p:nvPr/>
        </p:nvSpPr>
        <p:spPr>
          <a:xfrm>
            <a:off x="1033002" y="4496856"/>
            <a:ext cx="856819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rgbClr val="00B0F0"/>
                </a:solidFill>
                <a:latin typeface="Tekton Pro" charset="0"/>
                <a:ea typeface="Tekton Pro" charset="0"/>
                <a:cs typeface="Tekton Pro" charset="0"/>
              </a:rPr>
              <a:t>SERVIZIO PRE E POST SCUOLA </a:t>
            </a:r>
          </a:p>
          <a:p>
            <a:endParaRPr lang="it-IT" sz="500" dirty="0"/>
          </a:p>
          <a:p>
            <a:r>
              <a:rPr lang="it-IT" sz="1600" dirty="0">
                <a:latin typeface="Comic Sans MS" charset="0"/>
                <a:ea typeface="Comic Sans MS" charset="0"/>
                <a:cs typeface="Comic Sans MS" charset="0"/>
              </a:rPr>
              <a:t>Vengono gestiti dalla scuola attraverso una convenzione - accordo con i rispettivi</a:t>
            </a:r>
          </a:p>
          <a:p>
            <a:r>
              <a:rPr lang="it-IT" sz="1600" dirty="0">
                <a:latin typeface="Comic Sans MS" charset="0"/>
                <a:ea typeface="Comic Sans MS" charset="0"/>
                <a:cs typeface="Comic Sans MS" charset="0"/>
              </a:rPr>
              <a:t>comuni (Pavia e Cura Carpignano).</a:t>
            </a:r>
          </a:p>
          <a:p>
            <a:endParaRPr lang="it-IT" sz="500" dirty="0">
              <a:latin typeface="Comic Sans MS" charset="0"/>
              <a:ea typeface="Comic Sans MS" charset="0"/>
              <a:cs typeface="Comic Sans MS" charset="0"/>
            </a:endParaRPr>
          </a:p>
          <a:p>
            <a:endParaRPr lang="it-IT" sz="500" dirty="0">
              <a:latin typeface="Comic Sans MS" charset="0"/>
              <a:ea typeface="Comic Sans MS" charset="0"/>
              <a:cs typeface="Comic Sans MS" charset="0"/>
            </a:endParaRPr>
          </a:p>
          <a:p>
            <a:r>
              <a:rPr lang="it-IT" sz="1600" dirty="0">
                <a:latin typeface="Comic Sans MS" charset="0"/>
                <a:ea typeface="Comic Sans MS" charset="0"/>
                <a:cs typeface="Comic Sans MS" charset="0"/>
              </a:rPr>
              <a:t>A Cura Carpignano sono già funzionanti a pagamento,</a:t>
            </a:r>
          </a:p>
          <a:p>
            <a:r>
              <a:rPr lang="it-IT" sz="1600" dirty="0">
                <a:latin typeface="Comic Sans MS" charset="0"/>
                <a:ea typeface="Comic Sans MS" charset="0"/>
                <a:cs typeface="Comic Sans MS" charset="0"/>
              </a:rPr>
              <a:t>al Girotondo e Fossarmato si possono attivare a pagamento sulla base delle richieste dei genitori e al raggiungimento di un numero minimo deciso dal comune di Pavia.</a:t>
            </a:r>
          </a:p>
        </p:txBody>
      </p:sp>
      <p:grpSp>
        <p:nvGrpSpPr>
          <p:cNvPr id="13" name="Gruppo 6">
            <a:extLst>
              <a:ext uri="{FF2B5EF4-FFF2-40B4-BE49-F238E27FC236}">
                <a16:creationId xmlns:a16="http://schemas.microsoft.com/office/drawing/2014/main" id="{4C744495-B7F3-4B89-BB22-4AE47466F137}"/>
              </a:ext>
            </a:extLst>
          </p:cNvPr>
          <p:cNvGrpSpPr/>
          <p:nvPr/>
        </p:nvGrpSpPr>
        <p:grpSpPr>
          <a:xfrm>
            <a:off x="101827" y="200299"/>
            <a:ext cx="561706" cy="587830"/>
            <a:chOff x="101827" y="200299"/>
            <a:chExt cx="561706" cy="587830"/>
          </a:xfrm>
        </p:grpSpPr>
        <p:sp>
          <p:nvSpPr>
            <p:cNvPr id="14" name="Rettangolo 11">
              <a:extLst>
                <a:ext uri="{FF2B5EF4-FFF2-40B4-BE49-F238E27FC236}">
                  <a16:creationId xmlns:a16="http://schemas.microsoft.com/office/drawing/2014/main" id="{192CE5C3-A6D3-4718-94B9-6C2FF7F9A3E4}"/>
                </a:ext>
              </a:extLst>
            </p:cNvPr>
            <p:cNvSpPr/>
            <p:nvPr/>
          </p:nvSpPr>
          <p:spPr>
            <a:xfrm>
              <a:off x="141018" y="409303"/>
              <a:ext cx="470266" cy="378826"/>
            </a:xfrm>
            <a:prstGeom prst="rect">
              <a:avLst/>
            </a:prstGeom>
            <a:gradFill>
              <a:gsLst>
                <a:gs pos="0">
                  <a:srgbClr val="F5FAFB"/>
                </a:gs>
                <a:gs pos="100000">
                  <a:srgbClr val="A6D3DA"/>
                </a:gs>
              </a:gsLst>
              <a:lin ang="5400000"/>
            </a:gradFill>
            <a:ln w="12701" cap="flat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it-IT" b="1" spc="50" dirty="0">
                  <a:solidFill>
                    <a:srgbClr val="002060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Quire Sans"/>
                </a:rPr>
                <a:t>I</a:t>
              </a:r>
              <a:endParaRPr lang="it-IT" sz="1800" b="1" i="0" u="none" strike="noStrike" kern="1200" cap="none" spc="50" baseline="0" dirty="0">
                <a:solidFill>
                  <a:srgbClr val="00206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FillTx/>
                <a:latin typeface="Quire Sans"/>
              </a:endParaRPr>
            </a:p>
          </p:txBody>
        </p:sp>
        <p:sp>
          <p:nvSpPr>
            <p:cNvPr id="15" name="Triangolo isoscele 12">
              <a:extLst>
                <a:ext uri="{FF2B5EF4-FFF2-40B4-BE49-F238E27FC236}">
                  <a16:creationId xmlns:a16="http://schemas.microsoft.com/office/drawing/2014/main" id="{F26841E7-F41A-4E00-AEE0-BB7352588285}"/>
                </a:ext>
              </a:extLst>
            </p:cNvPr>
            <p:cNvSpPr/>
            <p:nvPr/>
          </p:nvSpPr>
          <p:spPr>
            <a:xfrm>
              <a:off x="101827" y="200299"/>
              <a:ext cx="561706" cy="26125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50000"/>
                <a:gd name="f8" fmla="+- 0 0 -360"/>
                <a:gd name="f9" fmla="+- 0 0 -270"/>
                <a:gd name="f10" fmla="+- 0 0 -180"/>
                <a:gd name="f11" fmla="+- 0 0 -90"/>
                <a:gd name="f12" fmla="abs f3"/>
                <a:gd name="f13" fmla="abs f4"/>
                <a:gd name="f14" fmla="abs f5"/>
                <a:gd name="f15" fmla="*/ f8 f0 1"/>
                <a:gd name="f16" fmla="*/ f9 f0 1"/>
                <a:gd name="f17" fmla="*/ f10 f0 1"/>
                <a:gd name="f18" fmla="*/ f11 f0 1"/>
                <a:gd name="f19" fmla="?: f12 f3 1"/>
                <a:gd name="f20" fmla="?: f13 f4 1"/>
                <a:gd name="f21" fmla="?: f14 f5 1"/>
                <a:gd name="f22" fmla="*/ f15 1 f2"/>
                <a:gd name="f23" fmla="*/ f16 1 f2"/>
                <a:gd name="f24" fmla="*/ f17 1 f2"/>
                <a:gd name="f25" fmla="*/ f18 1 f2"/>
                <a:gd name="f26" fmla="*/ f19 1 21600"/>
                <a:gd name="f27" fmla="*/ f20 1 21600"/>
                <a:gd name="f28" fmla="*/ 21600 f19 1"/>
                <a:gd name="f29" fmla="*/ 21600 f20 1"/>
                <a:gd name="f30" fmla="+- f22 0 f1"/>
                <a:gd name="f31" fmla="+- f23 0 f1"/>
                <a:gd name="f32" fmla="+- f24 0 f1"/>
                <a:gd name="f33" fmla="+- f25 0 f1"/>
                <a:gd name="f34" fmla="min f27 f26"/>
                <a:gd name="f35" fmla="*/ f28 1 f21"/>
                <a:gd name="f36" fmla="*/ f29 1 f21"/>
                <a:gd name="f37" fmla="val f35"/>
                <a:gd name="f38" fmla="val f36"/>
                <a:gd name="f39" fmla="*/ f6 f34 1"/>
                <a:gd name="f40" fmla="+- f38 0 f6"/>
                <a:gd name="f41" fmla="+- f37 0 f6"/>
                <a:gd name="f42" fmla="*/ f38 f34 1"/>
                <a:gd name="f43" fmla="*/ f37 f34 1"/>
                <a:gd name="f44" fmla="*/ f40 1 2"/>
                <a:gd name="f45" fmla="*/ f41 1 2"/>
                <a:gd name="f46" fmla="*/ f41 f7 1"/>
                <a:gd name="f47" fmla="+- f6 f44 0"/>
                <a:gd name="f48" fmla="*/ f46 1 200000"/>
                <a:gd name="f49" fmla="*/ f46 1 100000"/>
                <a:gd name="f50" fmla="+- f48 f45 0"/>
                <a:gd name="f51" fmla="*/ f48 f34 1"/>
                <a:gd name="f52" fmla="*/ f47 f34 1"/>
                <a:gd name="f53" fmla="*/ f49 f34 1"/>
                <a:gd name="f54" fmla="*/ f50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53" y="f39"/>
                </a:cxn>
                <a:cxn ang="f31">
                  <a:pos x="f51" y="f52"/>
                </a:cxn>
                <a:cxn ang="f32">
                  <a:pos x="f39" y="f42"/>
                </a:cxn>
                <a:cxn ang="f32">
                  <a:pos x="f53" y="f42"/>
                </a:cxn>
                <a:cxn ang="f32">
                  <a:pos x="f43" y="f42"/>
                </a:cxn>
                <a:cxn ang="f33">
                  <a:pos x="f54" y="f52"/>
                </a:cxn>
              </a:cxnLst>
              <a:rect l="f51" t="f52" r="f54" b="f42"/>
              <a:pathLst>
                <a:path>
                  <a:moveTo>
                    <a:pt x="f39" y="f42"/>
                  </a:moveTo>
                  <a:lnTo>
                    <a:pt x="f53" y="f39"/>
                  </a:lnTo>
                  <a:lnTo>
                    <a:pt x="f43" y="f42"/>
                  </a:lnTo>
                  <a:close/>
                </a:path>
              </a:pathLst>
            </a:custGeom>
            <a:gradFill>
              <a:gsLst>
                <a:gs pos="0">
                  <a:srgbClr val="F5FAFB"/>
                </a:gs>
                <a:gs pos="100000">
                  <a:srgbClr val="A6D3DA"/>
                </a:gs>
              </a:gsLst>
              <a:lin ang="5400000"/>
            </a:gradFill>
            <a:ln w="12701" cap="flat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Quire Sans"/>
              </a:endParaRPr>
            </a:p>
          </p:txBody>
        </p:sp>
      </p:grpSp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4">
    <p:bg>
      <p:bgPr>
        <a:pattFill prst="pct5">
          <a:fgClr>
            <a:srgbClr val="FFC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7">
            <a:extLst>
              <a:ext uri="{FF2B5EF4-FFF2-40B4-BE49-F238E27FC236}">
                <a16:creationId xmlns:a16="http://schemas.microsoft.com/office/drawing/2014/main" id="{A7310A60-1F8D-48DC-9F99-3D319052A82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r="10953"/>
          <a:stretch>
            <a:fillRect/>
          </a:stretch>
        </p:blipFill>
        <p:spPr>
          <a:xfrm rot="1989252">
            <a:off x="10593981" y="13061"/>
            <a:ext cx="1646880" cy="145369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9" name="Titolo 7"/>
          <p:cNvSpPr>
            <a:spLocks noGrp="1"/>
          </p:cNvSpPr>
          <p:nvPr>
            <p:ph type="title"/>
          </p:nvPr>
        </p:nvSpPr>
        <p:spPr>
          <a:xfrm>
            <a:off x="901700" y="225581"/>
            <a:ext cx="6400800" cy="685800"/>
          </a:xfrm>
        </p:spPr>
        <p:txBody>
          <a:bodyPr/>
          <a:lstStyle/>
          <a:p>
            <a:r>
              <a:rPr lang="it-IT" sz="6000" dirty="0">
                <a:solidFill>
                  <a:srgbClr val="00B0F0"/>
                </a:solidFill>
                <a:latin typeface="Tekton Pro" charset="0"/>
                <a:ea typeface="Tekton Pro" charset="0"/>
                <a:cs typeface="Tekton Pro" charset="0"/>
              </a:rPr>
              <a:t>Mensa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901700" y="1117600"/>
            <a:ext cx="3390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rgbClr val="00B0F0"/>
                </a:solidFill>
                <a:latin typeface="Tekton Pro" charset="0"/>
                <a:ea typeface="Tekton Pro" charset="0"/>
                <a:cs typeface="Tekton Pro" charset="0"/>
              </a:rPr>
              <a:t>DALLE  12.00  ALLE  13.00</a:t>
            </a:r>
            <a:r>
              <a:rPr lang="it-IT" sz="16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</a:p>
        </p:txBody>
      </p:sp>
      <p:graphicFrame>
        <p:nvGraphicFramePr>
          <p:cNvPr id="11" name="Tabel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608362"/>
              </p:ext>
            </p:extLst>
          </p:nvPr>
        </p:nvGraphicFramePr>
        <p:xfrm>
          <a:off x="901700" y="2179761"/>
          <a:ext cx="7746768" cy="170688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79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527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516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it-IT" sz="1600" dirty="0">
                        <a:effectLst/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Girotondo</a:t>
                      </a:r>
                      <a:r>
                        <a:rPr lang="it-IT" sz="1600" baseline="0" dirty="0"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 e Fossarmato</a:t>
                      </a:r>
                      <a:endParaRPr lang="it-IT" sz="1600" dirty="0">
                        <a:effectLst/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a:txBody>
                  <a:tcPr marL="68580" marR="68580" marT="0" marB="0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D5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D5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it-IT" sz="1600" dirty="0">
                        <a:effectLst/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Servizio gestito dalla</a:t>
                      </a:r>
                      <a:r>
                        <a:rPr lang="it-IT" sz="1600" baseline="0" dirty="0"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 ditta Pellegrini (servizio ristorazione scolastica comune di Pavia)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it-IT" sz="1600" dirty="0">
                        <a:effectLst/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D5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D5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516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it-IT" sz="1600" dirty="0">
                        <a:effectLst/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Cura</a:t>
                      </a:r>
                      <a:r>
                        <a:rPr lang="it-IT" sz="1600" baseline="0" dirty="0"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 Carpignano</a:t>
                      </a:r>
                      <a:endParaRPr lang="it-IT" sz="1600" dirty="0">
                        <a:effectLst/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a:txBody>
                  <a:tcPr marL="68580" marR="68580" marT="0" marB="0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D5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D5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it-IT" sz="1600" dirty="0">
                        <a:effectLst/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Servizio gestito dalla</a:t>
                      </a:r>
                      <a:r>
                        <a:rPr lang="it-IT" sz="1600" baseline="0" dirty="0"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 ditta Sir (servizio ristorazione scolastica comune di Cura C.)</a:t>
                      </a:r>
                      <a:endParaRPr lang="it-IT" sz="1600" dirty="0">
                        <a:effectLst/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D5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D5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" name="CasellaDiTesto 12"/>
          <p:cNvSpPr txBox="1"/>
          <p:nvPr/>
        </p:nvSpPr>
        <p:spPr>
          <a:xfrm>
            <a:off x="901700" y="5068871"/>
            <a:ext cx="5803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>
                <a:latin typeface="Comic Sans MS" charset="0"/>
                <a:ea typeface="Comic Sans MS" charset="0"/>
                <a:cs typeface="Comic Sans MS" charset="0"/>
              </a:rPr>
              <a:t>Nei </a:t>
            </a:r>
            <a:r>
              <a:rPr lang="it-IT" dirty="0">
                <a:latin typeface="Comic Sans MS" charset="0"/>
                <a:ea typeface="Comic Sans MS" charset="0"/>
                <a:cs typeface="Comic Sans MS" charset="0"/>
              </a:rPr>
              <a:t>tre plessi tutti possono far ritorno a casa per il pranzo e rientrare a scuola per l’orario previsto.</a:t>
            </a:r>
            <a:endParaRPr lang="it-IT" dirty="0"/>
          </a:p>
        </p:txBody>
      </p:sp>
      <p:grpSp>
        <p:nvGrpSpPr>
          <p:cNvPr id="14" name="Gruppo 6">
            <a:extLst>
              <a:ext uri="{FF2B5EF4-FFF2-40B4-BE49-F238E27FC236}">
                <a16:creationId xmlns:a16="http://schemas.microsoft.com/office/drawing/2014/main" id="{4C744495-B7F3-4B89-BB22-4AE47466F137}"/>
              </a:ext>
            </a:extLst>
          </p:cNvPr>
          <p:cNvGrpSpPr/>
          <p:nvPr/>
        </p:nvGrpSpPr>
        <p:grpSpPr>
          <a:xfrm>
            <a:off x="101827" y="200299"/>
            <a:ext cx="561706" cy="587830"/>
            <a:chOff x="101827" y="200299"/>
            <a:chExt cx="561706" cy="587830"/>
          </a:xfrm>
        </p:grpSpPr>
        <p:sp>
          <p:nvSpPr>
            <p:cNvPr id="15" name="Rettangolo 11">
              <a:extLst>
                <a:ext uri="{FF2B5EF4-FFF2-40B4-BE49-F238E27FC236}">
                  <a16:creationId xmlns:a16="http://schemas.microsoft.com/office/drawing/2014/main" id="{192CE5C3-A6D3-4718-94B9-6C2FF7F9A3E4}"/>
                </a:ext>
              </a:extLst>
            </p:cNvPr>
            <p:cNvSpPr/>
            <p:nvPr/>
          </p:nvSpPr>
          <p:spPr>
            <a:xfrm>
              <a:off x="141018" y="409303"/>
              <a:ext cx="470266" cy="378826"/>
            </a:xfrm>
            <a:prstGeom prst="rect">
              <a:avLst/>
            </a:prstGeom>
            <a:gradFill>
              <a:gsLst>
                <a:gs pos="0">
                  <a:srgbClr val="F5FAFB"/>
                </a:gs>
                <a:gs pos="100000">
                  <a:srgbClr val="A6D3DA"/>
                </a:gs>
              </a:gsLst>
              <a:lin ang="5400000"/>
            </a:gradFill>
            <a:ln w="12701" cap="flat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it-IT" b="1" spc="50" dirty="0">
                  <a:solidFill>
                    <a:srgbClr val="002060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Quire Sans"/>
                </a:rPr>
                <a:t>I</a:t>
              </a:r>
              <a:endParaRPr lang="it-IT" sz="1800" b="1" i="0" u="none" strike="noStrike" kern="1200" cap="none" spc="50" baseline="0" dirty="0">
                <a:solidFill>
                  <a:srgbClr val="00206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FillTx/>
                <a:latin typeface="Quire Sans"/>
              </a:endParaRPr>
            </a:p>
          </p:txBody>
        </p:sp>
        <p:sp>
          <p:nvSpPr>
            <p:cNvPr id="16" name="Triangolo isoscele 12">
              <a:extLst>
                <a:ext uri="{FF2B5EF4-FFF2-40B4-BE49-F238E27FC236}">
                  <a16:creationId xmlns:a16="http://schemas.microsoft.com/office/drawing/2014/main" id="{F26841E7-F41A-4E00-AEE0-BB7352588285}"/>
                </a:ext>
              </a:extLst>
            </p:cNvPr>
            <p:cNvSpPr/>
            <p:nvPr/>
          </p:nvSpPr>
          <p:spPr>
            <a:xfrm>
              <a:off x="101827" y="200299"/>
              <a:ext cx="561706" cy="26125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50000"/>
                <a:gd name="f8" fmla="+- 0 0 -360"/>
                <a:gd name="f9" fmla="+- 0 0 -270"/>
                <a:gd name="f10" fmla="+- 0 0 -180"/>
                <a:gd name="f11" fmla="+- 0 0 -90"/>
                <a:gd name="f12" fmla="abs f3"/>
                <a:gd name="f13" fmla="abs f4"/>
                <a:gd name="f14" fmla="abs f5"/>
                <a:gd name="f15" fmla="*/ f8 f0 1"/>
                <a:gd name="f16" fmla="*/ f9 f0 1"/>
                <a:gd name="f17" fmla="*/ f10 f0 1"/>
                <a:gd name="f18" fmla="*/ f11 f0 1"/>
                <a:gd name="f19" fmla="?: f12 f3 1"/>
                <a:gd name="f20" fmla="?: f13 f4 1"/>
                <a:gd name="f21" fmla="?: f14 f5 1"/>
                <a:gd name="f22" fmla="*/ f15 1 f2"/>
                <a:gd name="f23" fmla="*/ f16 1 f2"/>
                <a:gd name="f24" fmla="*/ f17 1 f2"/>
                <a:gd name="f25" fmla="*/ f18 1 f2"/>
                <a:gd name="f26" fmla="*/ f19 1 21600"/>
                <a:gd name="f27" fmla="*/ f20 1 21600"/>
                <a:gd name="f28" fmla="*/ 21600 f19 1"/>
                <a:gd name="f29" fmla="*/ 21600 f20 1"/>
                <a:gd name="f30" fmla="+- f22 0 f1"/>
                <a:gd name="f31" fmla="+- f23 0 f1"/>
                <a:gd name="f32" fmla="+- f24 0 f1"/>
                <a:gd name="f33" fmla="+- f25 0 f1"/>
                <a:gd name="f34" fmla="min f27 f26"/>
                <a:gd name="f35" fmla="*/ f28 1 f21"/>
                <a:gd name="f36" fmla="*/ f29 1 f21"/>
                <a:gd name="f37" fmla="val f35"/>
                <a:gd name="f38" fmla="val f36"/>
                <a:gd name="f39" fmla="*/ f6 f34 1"/>
                <a:gd name="f40" fmla="+- f38 0 f6"/>
                <a:gd name="f41" fmla="+- f37 0 f6"/>
                <a:gd name="f42" fmla="*/ f38 f34 1"/>
                <a:gd name="f43" fmla="*/ f37 f34 1"/>
                <a:gd name="f44" fmla="*/ f40 1 2"/>
                <a:gd name="f45" fmla="*/ f41 1 2"/>
                <a:gd name="f46" fmla="*/ f41 f7 1"/>
                <a:gd name="f47" fmla="+- f6 f44 0"/>
                <a:gd name="f48" fmla="*/ f46 1 200000"/>
                <a:gd name="f49" fmla="*/ f46 1 100000"/>
                <a:gd name="f50" fmla="+- f48 f45 0"/>
                <a:gd name="f51" fmla="*/ f48 f34 1"/>
                <a:gd name="f52" fmla="*/ f47 f34 1"/>
                <a:gd name="f53" fmla="*/ f49 f34 1"/>
                <a:gd name="f54" fmla="*/ f50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53" y="f39"/>
                </a:cxn>
                <a:cxn ang="f31">
                  <a:pos x="f51" y="f52"/>
                </a:cxn>
                <a:cxn ang="f32">
                  <a:pos x="f39" y="f42"/>
                </a:cxn>
                <a:cxn ang="f32">
                  <a:pos x="f53" y="f42"/>
                </a:cxn>
                <a:cxn ang="f32">
                  <a:pos x="f43" y="f42"/>
                </a:cxn>
                <a:cxn ang="f33">
                  <a:pos x="f54" y="f52"/>
                </a:cxn>
              </a:cxnLst>
              <a:rect l="f51" t="f52" r="f54" b="f42"/>
              <a:pathLst>
                <a:path>
                  <a:moveTo>
                    <a:pt x="f39" y="f42"/>
                  </a:moveTo>
                  <a:lnTo>
                    <a:pt x="f53" y="f39"/>
                  </a:lnTo>
                  <a:lnTo>
                    <a:pt x="f43" y="f42"/>
                  </a:lnTo>
                  <a:close/>
                </a:path>
              </a:pathLst>
            </a:custGeom>
            <a:gradFill>
              <a:gsLst>
                <a:gs pos="0">
                  <a:srgbClr val="F5FAFB"/>
                </a:gs>
                <a:gs pos="100000">
                  <a:srgbClr val="A6D3DA"/>
                </a:gs>
              </a:gsLst>
              <a:lin ang="5400000"/>
            </a:gradFill>
            <a:ln w="12701" cap="flat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Quire Sans"/>
              </a:endParaRPr>
            </a:p>
          </p:txBody>
        </p:sp>
      </p:grpSp>
    </p:spTree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FFC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7">
            <a:extLst>
              <a:ext uri="{FF2B5EF4-FFF2-40B4-BE49-F238E27FC236}">
                <a16:creationId xmlns:a16="http://schemas.microsoft.com/office/drawing/2014/main" id="{A7310A60-1F8D-48DC-9F99-3D319052A82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r="10953"/>
          <a:stretch>
            <a:fillRect/>
          </a:stretch>
        </p:blipFill>
        <p:spPr>
          <a:xfrm rot="1989252">
            <a:off x="10593981" y="13061"/>
            <a:ext cx="1646880" cy="1453694"/>
          </a:xfrm>
          <a:prstGeom prst="rect">
            <a:avLst/>
          </a:prstGeom>
          <a:noFill/>
          <a:ln cap="flat">
            <a:noFill/>
          </a:ln>
        </p:spPr>
      </p:pic>
      <p:grpSp>
        <p:nvGrpSpPr>
          <p:cNvPr id="14" name="Gruppo 6">
            <a:extLst>
              <a:ext uri="{FF2B5EF4-FFF2-40B4-BE49-F238E27FC236}">
                <a16:creationId xmlns:a16="http://schemas.microsoft.com/office/drawing/2014/main" id="{4C744495-B7F3-4B89-BB22-4AE47466F137}"/>
              </a:ext>
            </a:extLst>
          </p:cNvPr>
          <p:cNvGrpSpPr/>
          <p:nvPr/>
        </p:nvGrpSpPr>
        <p:grpSpPr>
          <a:xfrm>
            <a:off x="101827" y="200299"/>
            <a:ext cx="561706" cy="587830"/>
            <a:chOff x="101827" y="200299"/>
            <a:chExt cx="561706" cy="587830"/>
          </a:xfrm>
        </p:grpSpPr>
        <p:sp>
          <p:nvSpPr>
            <p:cNvPr id="15" name="Rettangolo 11">
              <a:extLst>
                <a:ext uri="{FF2B5EF4-FFF2-40B4-BE49-F238E27FC236}">
                  <a16:creationId xmlns:a16="http://schemas.microsoft.com/office/drawing/2014/main" id="{192CE5C3-A6D3-4718-94B9-6C2FF7F9A3E4}"/>
                </a:ext>
              </a:extLst>
            </p:cNvPr>
            <p:cNvSpPr/>
            <p:nvPr/>
          </p:nvSpPr>
          <p:spPr>
            <a:xfrm>
              <a:off x="141018" y="409303"/>
              <a:ext cx="470266" cy="378826"/>
            </a:xfrm>
            <a:prstGeom prst="rect">
              <a:avLst/>
            </a:prstGeom>
            <a:gradFill>
              <a:gsLst>
                <a:gs pos="0">
                  <a:srgbClr val="F5FAFB"/>
                </a:gs>
                <a:gs pos="100000">
                  <a:srgbClr val="A6D3DA"/>
                </a:gs>
              </a:gsLst>
              <a:lin ang="5400000"/>
            </a:gradFill>
            <a:ln w="12701" cap="flat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it-IT" b="1" spc="50" dirty="0">
                  <a:solidFill>
                    <a:srgbClr val="002060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Quire Sans"/>
                </a:rPr>
                <a:t>I</a:t>
              </a:r>
              <a:endParaRPr lang="it-IT" sz="1800" b="1" i="0" u="none" strike="noStrike" kern="1200" cap="none" spc="50" baseline="0" dirty="0">
                <a:solidFill>
                  <a:srgbClr val="00206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FillTx/>
                <a:latin typeface="Quire Sans"/>
              </a:endParaRPr>
            </a:p>
          </p:txBody>
        </p:sp>
        <p:sp>
          <p:nvSpPr>
            <p:cNvPr id="16" name="Triangolo isoscele 12">
              <a:extLst>
                <a:ext uri="{FF2B5EF4-FFF2-40B4-BE49-F238E27FC236}">
                  <a16:creationId xmlns:a16="http://schemas.microsoft.com/office/drawing/2014/main" id="{F26841E7-F41A-4E00-AEE0-BB7352588285}"/>
                </a:ext>
              </a:extLst>
            </p:cNvPr>
            <p:cNvSpPr/>
            <p:nvPr/>
          </p:nvSpPr>
          <p:spPr>
            <a:xfrm>
              <a:off x="101827" y="200299"/>
              <a:ext cx="561706" cy="26125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50000"/>
                <a:gd name="f8" fmla="+- 0 0 -360"/>
                <a:gd name="f9" fmla="+- 0 0 -270"/>
                <a:gd name="f10" fmla="+- 0 0 -180"/>
                <a:gd name="f11" fmla="+- 0 0 -90"/>
                <a:gd name="f12" fmla="abs f3"/>
                <a:gd name="f13" fmla="abs f4"/>
                <a:gd name="f14" fmla="abs f5"/>
                <a:gd name="f15" fmla="*/ f8 f0 1"/>
                <a:gd name="f16" fmla="*/ f9 f0 1"/>
                <a:gd name="f17" fmla="*/ f10 f0 1"/>
                <a:gd name="f18" fmla="*/ f11 f0 1"/>
                <a:gd name="f19" fmla="?: f12 f3 1"/>
                <a:gd name="f20" fmla="?: f13 f4 1"/>
                <a:gd name="f21" fmla="?: f14 f5 1"/>
                <a:gd name="f22" fmla="*/ f15 1 f2"/>
                <a:gd name="f23" fmla="*/ f16 1 f2"/>
                <a:gd name="f24" fmla="*/ f17 1 f2"/>
                <a:gd name="f25" fmla="*/ f18 1 f2"/>
                <a:gd name="f26" fmla="*/ f19 1 21600"/>
                <a:gd name="f27" fmla="*/ f20 1 21600"/>
                <a:gd name="f28" fmla="*/ 21600 f19 1"/>
                <a:gd name="f29" fmla="*/ 21600 f20 1"/>
                <a:gd name="f30" fmla="+- f22 0 f1"/>
                <a:gd name="f31" fmla="+- f23 0 f1"/>
                <a:gd name="f32" fmla="+- f24 0 f1"/>
                <a:gd name="f33" fmla="+- f25 0 f1"/>
                <a:gd name="f34" fmla="min f27 f26"/>
                <a:gd name="f35" fmla="*/ f28 1 f21"/>
                <a:gd name="f36" fmla="*/ f29 1 f21"/>
                <a:gd name="f37" fmla="val f35"/>
                <a:gd name="f38" fmla="val f36"/>
                <a:gd name="f39" fmla="*/ f6 f34 1"/>
                <a:gd name="f40" fmla="+- f38 0 f6"/>
                <a:gd name="f41" fmla="+- f37 0 f6"/>
                <a:gd name="f42" fmla="*/ f38 f34 1"/>
                <a:gd name="f43" fmla="*/ f37 f34 1"/>
                <a:gd name="f44" fmla="*/ f40 1 2"/>
                <a:gd name="f45" fmla="*/ f41 1 2"/>
                <a:gd name="f46" fmla="*/ f41 f7 1"/>
                <a:gd name="f47" fmla="+- f6 f44 0"/>
                <a:gd name="f48" fmla="*/ f46 1 200000"/>
                <a:gd name="f49" fmla="*/ f46 1 100000"/>
                <a:gd name="f50" fmla="+- f48 f45 0"/>
                <a:gd name="f51" fmla="*/ f48 f34 1"/>
                <a:gd name="f52" fmla="*/ f47 f34 1"/>
                <a:gd name="f53" fmla="*/ f49 f34 1"/>
                <a:gd name="f54" fmla="*/ f50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53" y="f39"/>
                </a:cxn>
                <a:cxn ang="f31">
                  <a:pos x="f51" y="f52"/>
                </a:cxn>
                <a:cxn ang="f32">
                  <a:pos x="f39" y="f42"/>
                </a:cxn>
                <a:cxn ang="f32">
                  <a:pos x="f53" y="f42"/>
                </a:cxn>
                <a:cxn ang="f32">
                  <a:pos x="f43" y="f42"/>
                </a:cxn>
                <a:cxn ang="f33">
                  <a:pos x="f54" y="f52"/>
                </a:cxn>
              </a:cxnLst>
              <a:rect l="f51" t="f52" r="f54" b="f42"/>
              <a:pathLst>
                <a:path>
                  <a:moveTo>
                    <a:pt x="f39" y="f42"/>
                  </a:moveTo>
                  <a:lnTo>
                    <a:pt x="f53" y="f39"/>
                  </a:lnTo>
                  <a:lnTo>
                    <a:pt x="f43" y="f42"/>
                  </a:lnTo>
                  <a:close/>
                </a:path>
              </a:pathLst>
            </a:custGeom>
            <a:gradFill>
              <a:gsLst>
                <a:gs pos="0">
                  <a:srgbClr val="F5FAFB"/>
                </a:gs>
                <a:gs pos="100000">
                  <a:srgbClr val="A6D3DA"/>
                </a:gs>
              </a:gsLst>
              <a:lin ang="5400000"/>
            </a:gradFill>
            <a:ln w="12701" cap="flat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Quire Sans"/>
              </a:endParaRPr>
            </a:p>
          </p:txBody>
        </p:sp>
      </p:grpSp>
      <p:sp>
        <p:nvSpPr>
          <p:cNvPr id="7" name="Rettangolo 6"/>
          <p:cNvSpPr/>
          <p:nvPr/>
        </p:nvSpPr>
        <p:spPr>
          <a:xfrm>
            <a:off x="663533" y="2335743"/>
            <a:ext cx="10328532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8000" b="1" cap="none" spc="0">
                <a:ln w="10160">
                  <a:solidFill>
                    <a:srgbClr val="008BF2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ekton Pro" charset="0"/>
                <a:ea typeface="Tekton Pro" charset="0"/>
                <a:cs typeface="Tekton Pro" charset="0"/>
              </a:rPr>
              <a:t>LA NOSTRA OFFERTA FORMATIVA</a:t>
            </a:r>
            <a:endParaRPr lang="it-IT" sz="8000" b="1" cap="none" spc="0" dirty="0">
              <a:ln w="10160">
                <a:solidFill>
                  <a:srgbClr val="008BF2"/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91203972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Savon</Template>
  <TotalTime>702</TotalTime>
  <Words>1838</Words>
  <Application>Microsoft Office PowerPoint</Application>
  <PresentationFormat>Widescreen</PresentationFormat>
  <Paragraphs>380</Paragraphs>
  <Slides>27</Slides>
  <Notes>27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10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27</vt:i4>
      </vt:variant>
    </vt:vector>
  </HeadingPairs>
  <TitlesOfParts>
    <vt:vector size="39" baseType="lpstr">
      <vt:lpstr>Arial</vt:lpstr>
      <vt:lpstr>Calibri</vt:lpstr>
      <vt:lpstr>Calibri Light</vt:lpstr>
      <vt:lpstr>Chalkduster</vt:lpstr>
      <vt:lpstr>Chinacat Thin</vt:lpstr>
      <vt:lpstr>Comic Sans MS</vt:lpstr>
      <vt:lpstr>Kristen ITC</vt:lpstr>
      <vt:lpstr>Quire Sans</vt:lpstr>
      <vt:lpstr>Tekton Pro</vt:lpstr>
      <vt:lpstr>Verdana</vt:lpstr>
      <vt:lpstr>Tema di Office</vt:lpstr>
      <vt:lpstr>1_Tema di Office</vt:lpstr>
      <vt:lpstr>ISTITUTO COMPRENSIVO DI VIA ANGELINI  PAVIA</vt:lpstr>
      <vt:lpstr>Benvenuti! Quest’anno mettevi comodi potete visitare le nostre scuole da casa. Ma ora alcune informazioni per l’iscrizione e la nostra offerta formativa</vt:lpstr>
      <vt:lpstr>Modalità di presentazione </vt:lpstr>
      <vt:lpstr>Tempi di presentazione </vt:lpstr>
      <vt:lpstr>Le nostre scuole </vt:lpstr>
      <vt:lpstr>Presentazione standard di PowerPoint</vt:lpstr>
      <vt:lpstr>Orari</vt:lpstr>
      <vt:lpstr>Mensa</vt:lpstr>
      <vt:lpstr>Presentazione standard di PowerPoint</vt:lpstr>
      <vt:lpstr>Scansione della giornata scolastica</vt:lpstr>
      <vt:lpstr>Finalità</vt:lpstr>
      <vt:lpstr>…cosa facciamo a Scuola</vt:lpstr>
      <vt:lpstr>…alleanza educativa con le famiglie</vt:lpstr>
      <vt:lpstr>Progetti per l’ampliamento dell’offerta formativa   PTOF</vt:lpstr>
      <vt:lpstr>Progetti per l’ampliamento dell’offerta formativa   PTOF</vt:lpstr>
      <vt:lpstr>Inclusione</vt:lpstr>
      <vt:lpstr>ISCRIZIONI A.S.  2021/2022  dal 4 al 25 gennaio 2021</vt:lpstr>
      <vt:lpstr>MODALITA’ di iscrizione</vt:lpstr>
      <vt:lpstr>Presentazione standard di PowerPoint</vt:lpstr>
      <vt:lpstr>CRITERI DI ACCOGLIMENTO DELLE DOMANDE</vt:lpstr>
      <vt:lpstr>GRADUATORIE</vt:lpstr>
      <vt:lpstr>CRITERI FORMAZIONE SEZIONI</vt:lpstr>
      <vt:lpstr>INSERIMENTI</vt:lpstr>
      <vt:lpstr>VI PARLIAMO DI NOI…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ISTITUTO COMPRENSIVO DI VIA ANGELINI - PAVIA</dc:title>
  <dc:creator>giu tal</dc:creator>
  <cp:lastModifiedBy>giu tal</cp:lastModifiedBy>
  <cp:revision>107</cp:revision>
  <dcterms:created xsi:type="dcterms:W3CDTF">2020-11-28T22:32:46Z</dcterms:created>
  <dcterms:modified xsi:type="dcterms:W3CDTF">2020-12-13T19:46:24Z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